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99" r:id="rId2"/>
    <p:sldId id="281" r:id="rId3"/>
    <p:sldId id="291" r:id="rId4"/>
    <p:sldId id="289" r:id="rId5"/>
    <p:sldId id="293" r:id="rId6"/>
    <p:sldId id="298" r:id="rId7"/>
    <p:sldId id="292" r:id="rId8"/>
    <p:sldId id="294" r:id="rId9"/>
    <p:sldId id="295" r:id="rId10"/>
    <p:sldId id="296" r:id="rId11"/>
    <p:sldId id="297" r:id="rId12"/>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11" autoAdjust="0"/>
  </p:normalViewPr>
  <p:slideViewPr>
    <p:cSldViewPr>
      <p:cViewPr varScale="1">
        <p:scale>
          <a:sx n="50" d="100"/>
          <a:sy n="50" d="100"/>
        </p:scale>
        <p:origin x="-102" y="-342"/>
      </p:cViewPr>
      <p:guideLst>
        <p:guide orient="horz" pos="2160"/>
        <p:guide pos="2880"/>
      </p:guideLst>
    </p:cSldViewPr>
  </p:slideViewPr>
  <p:notesTextViewPr>
    <p:cViewPr>
      <p:scale>
        <a:sx n="100" d="100"/>
        <a:sy n="100" d="100"/>
      </p:scale>
      <p:origin x="0" y="0"/>
    </p:cViewPr>
  </p:notesTextViewPr>
  <p:notesViewPr>
    <p:cSldViewPr>
      <p:cViewPr varScale="1">
        <p:scale>
          <a:sx n="64" d="100"/>
          <a:sy n="64" d="100"/>
        </p:scale>
        <p:origin x="-2118" y="-114"/>
      </p:cViewPr>
      <p:guideLst>
        <p:guide orient="horz" pos="3126"/>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E526DF9-59A9-45EA-BBB8-80BE7E868BB5}" type="datetimeFigureOut">
              <a:rPr lang="en-AU" smtClean="0"/>
              <a:t>19/11/2013</a:t>
            </a:fld>
            <a:endParaRPr lang="en-AU"/>
          </a:p>
        </p:txBody>
      </p:sp>
      <p:sp>
        <p:nvSpPr>
          <p:cNvPr id="4" name="Footer Placeholder 3"/>
          <p:cNvSpPr>
            <a:spLocks noGrp="1"/>
          </p:cNvSpPr>
          <p:nvPr>
            <p:ph type="ftr" sz="quarter" idx="2"/>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49688" y="9428163"/>
            <a:ext cx="2946400" cy="496887"/>
          </a:xfrm>
          <a:prstGeom prst="rect">
            <a:avLst/>
          </a:prstGeom>
        </p:spPr>
        <p:txBody>
          <a:bodyPr vert="horz" lIns="91440" tIns="45720" rIns="91440" bIns="45720" rtlCol="0" anchor="b"/>
          <a:lstStyle>
            <a:lvl1pPr algn="r">
              <a:defRPr sz="1200"/>
            </a:lvl1pPr>
          </a:lstStyle>
          <a:p>
            <a:fld id="{FD6C8A6B-FE3E-49B5-BA62-4733900256E9}" type="slidenum">
              <a:rPr lang="en-AU" smtClean="0"/>
              <a:t>‹#›</a:t>
            </a:fld>
            <a:endParaRPr lang="en-AU"/>
          </a:p>
        </p:txBody>
      </p:sp>
    </p:spTree>
    <p:extLst>
      <p:ext uri="{BB962C8B-B14F-4D97-AF65-F5344CB8AC3E}">
        <p14:creationId xmlns:p14="http://schemas.microsoft.com/office/powerpoint/2010/main" val="122748292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49688" y="0"/>
            <a:ext cx="2946400" cy="496888"/>
          </a:xfrm>
          <a:prstGeom prst="rect">
            <a:avLst/>
          </a:prstGeom>
        </p:spPr>
        <p:txBody>
          <a:bodyPr vert="horz" lIns="91440" tIns="45720" rIns="91440" bIns="45720" rtlCol="0"/>
          <a:lstStyle>
            <a:lvl1pPr algn="r">
              <a:defRPr sz="1200"/>
            </a:lvl1pPr>
          </a:lstStyle>
          <a:p>
            <a:fld id="{6B9907F1-A574-47F8-ABEA-7283D6305204}" type="datetimeFigureOut">
              <a:rPr lang="en-AU" smtClean="0"/>
              <a:t>19/11/2013</a:t>
            </a:fld>
            <a:endParaRPr lang="en-AU"/>
          </a:p>
        </p:txBody>
      </p:sp>
      <p:sp>
        <p:nvSpPr>
          <p:cNvPr id="4" name="Slide Image Placeholder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79450" y="4714875"/>
            <a:ext cx="5438775" cy="44672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9428163"/>
            <a:ext cx="2946400" cy="496887"/>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49688" y="9428163"/>
            <a:ext cx="2946400" cy="496887"/>
          </a:xfrm>
          <a:prstGeom prst="rect">
            <a:avLst/>
          </a:prstGeom>
        </p:spPr>
        <p:txBody>
          <a:bodyPr vert="horz" lIns="91440" tIns="45720" rIns="91440" bIns="45720" rtlCol="0" anchor="b"/>
          <a:lstStyle>
            <a:lvl1pPr algn="r">
              <a:defRPr sz="1200"/>
            </a:lvl1pPr>
          </a:lstStyle>
          <a:p>
            <a:fld id="{9BD4EF03-AB11-4025-9D75-0F99DC4F73DE}" type="slidenum">
              <a:rPr lang="en-AU" smtClean="0"/>
              <a:t>‹#›</a:t>
            </a:fld>
            <a:endParaRPr lang="en-AU"/>
          </a:p>
        </p:txBody>
      </p:sp>
    </p:spTree>
    <p:extLst>
      <p:ext uri="{BB962C8B-B14F-4D97-AF65-F5344CB8AC3E}">
        <p14:creationId xmlns:p14="http://schemas.microsoft.com/office/powerpoint/2010/main" val="29411376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AU" sz="1400" dirty="0" smtClean="0"/>
              <a:t>Good</a:t>
            </a:r>
            <a:r>
              <a:rPr lang="en-AU" sz="1400" baseline="0" dirty="0" smtClean="0"/>
              <a:t> Afternoon, as you have heard I am Shane Walden, Manager Parks with Wyndham City Council.</a:t>
            </a:r>
          </a:p>
          <a:p>
            <a:r>
              <a:rPr lang="en-AU" sz="1400" baseline="0" dirty="0" smtClean="0"/>
              <a:t>Wyndham City’s Parks Department is broken into 4 key units:</a:t>
            </a:r>
          </a:p>
          <a:p>
            <a:pPr marL="171450" indent="-171450">
              <a:buFont typeface="Arial" pitchFamily="34" charset="0"/>
              <a:buChar char="•"/>
            </a:pPr>
            <a:r>
              <a:rPr lang="en-AU" sz="1400" baseline="0" dirty="0" smtClean="0"/>
              <a:t>Open Spaces – Mowing and Gardening</a:t>
            </a:r>
          </a:p>
          <a:p>
            <a:pPr marL="171450" indent="-171450">
              <a:buFont typeface="Arial" pitchFamily="34" charset="0"/>
              <a:buChar char="•"/>
            </a:pPr>
            <a:r>
              <a:rPr lang="en-AU" sz="1400" baseline="0" dirty="0" smtClean="0"/>
              <a:t>Arboriculture</a:t>
            </a:r>
          </a:p>
          <a:p>
            <a:pPr marL="171450" indent="-171450">
              <a:buFont typeface="Arial" pitchFamily="34" charset="0"/>
              <a:buChar char="•"/>
            </a:pPr>
            <a:r>
              <a:rPr lang="en-AU" sz="1400" baseline="0" dirty="0" smtClean="0"/>
              <a:t>Conservation</a:t>
            </a:r>
          </a:p>
          <a:p>
            <a:pPr marL="171450" indent="-171450">
              <a:buFont typeface="Arial" pitchFamily="34" charset="0"/>
              <a:buChar char="•"/>
            </a:pPr>
            <a:r>
              <a:rPr lang="en-AU" sz="1400" baseline="0" dirty="0" smtClean="0"/>
              <a:t>Parks Assets – Furniture, Equipment, Playgrounds, Graffiti and Public Art.</a:t>
            </a:r>
          </a:p>
          <a:p>
            <a:pPr marL="171450" indent="-171450">
              <a:buFont typeface="Arial" pitchFamily="34" charset="0"/>
              <a:buChar char="•"/>
            </a:pPr>
            <a:endParaRPr lang="en-AU" sz="1400" dirty="0"/>
          </a:p>
          <a:p>
            <a:r>
              <a:rPr lang="en-AU" sz="1400" dirty="0" smtClean="0"/>
              <a:t>Wyndham’s Park Asset Management focuses on the organic and inorganic assets of the landscape.</a:t>
            </a:r>
            <a:endParaRPr lang="en-AU" sz="1400" dirty="0"/>
          </a:p>
        </p:txBody>
      </p:sp>
      <p:sp>
        <p:nvSpPr>
          <p:cNvPr id="4" name="Slide Number Placeholder 3"/>
          <p:cNvSpPr>
            <a:spLocks noGrp="1"/>
          </p:cNvSpPr>
          <p:nvPr>
            <p:ph type="sldNum" sz="quarter" idx="10"/>
          </p:nvPr>
        </p:nvSpPr>
        <p:spPr/>
        <p:txBody>
          <a:bodyPr/>
          <a:lstStyle/>
          <a:p>
            <a:fld id="{9BD4EF03-AB11-4025-9D75-0F99DC4F73DE}" type="slidenum">
              <a:rPr lang="en-AU" smtClean="0"/>
              <a:t>1</a:t>
            </a:fld>
            <a:endParaRPr lang="en-AU"/>
          </a:p>
        </p:txBody>
      </p:sp>
    </p:spTree>
    <p:extLst>
      <p:ext uri="{BB962C8B-B14F-4D97-AF65-F5344CB8AC3E}">
        <p14:creationId xmlns:p14="http://schemas.microsoft.com/office/powerpoint/2010/main" val="106844369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10</a:t>
            </a:fld>
            <a:endParaRPr lang="en-AU"/>
          </a:p>
        </p:txBody>
      </p:sp>
    </p:spTree>
    <p:extLst>
      <p:ext uri="{BB962C8B-B14F-4D97-AF65-F5344CB8AC3E}">
        <p14:creationId xmlns:p14="http://schemas.microsoft.com/office/powerpoint/2010/main" val="302937548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11</a:t>
            </a:fld>
            <a:endParaRPr lang="en-AU"/>
          </a:p>
        </p:txBody>
      </p:sp>
    </p:spTree>
    <p:extLst>
      <p:ext uri="{BB962C8B-B14F-4D97-AF65-F5344CB8AC3E}">
        <p14:creationId xmlns:p14="http://schemas.microsoft.com/office/powerpoint/2010/main" val="30293754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2</a:t>
            </a:fld>
            <a:endParaRPr lang="en-AU"/>
          </a:p>
        </p:txBody>
      </p:sp>
    </p:spTree>
    <p:extLst>
      <p:ext uri="{BB962C8B-B14F-4D97-AF65-F5344CB8AC3E}">
        <p14:creationId xmlns:p14="http://schemas.microsoft.com/office/powerpoint/2010/main" val="35698241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3</a:t>
            </a:fld>
            <a:endParaRPr lang="en-AU"/>
          </a:p>
        </p:txBody>
      </p:sp>
    </p:spTree>
    <p:extLst>
      <p:ext uri="{BB962C8B-B14F-4D97-AF65-F5344CB8AC3E}">
        <p14:creationId xmlns:p14="http://schemas.microsoft.com/office/powerpoint/2010/main" val="302937548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4</a:t>
            </a:fld>
            <a:endParaRPr lang="en-AU"/>
          </a:p>
        </p:txBody>
      </p:sp>
    </p:spTree>
    <p:extLst>
      <p:ext uri="{BB962C8B-B14F-4D97-AF65-F5344CB8AC3E}">
        <p14:creationId xmlns:p14="http://schemas.microsoft.com/office/powerpoint/2010/main" val="30293754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5</a:t>
            </a:fld>
            <a:endParaRPr lang="en-AU"/>
          </a:p>
        </p:txBody>
      </p:sp>
    </p:spTree>
    <p:extLst>
      <p:ext uri="{BB962C8B-B14F-4D97-AF65-F5344CB8AC3E}">
        <p14:creationId xmlns:p14="http://schemas.microsoft.com/office/powerpoint/2010/main" val="3029375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6</a:t>
            </a:fld>
            <a:endParaRPr lang="en-AU"/>
          </a:p>
        </p:txBody>
      </p:sp>
    </p:spTree>
    <p:extLst>
      <p:ext uri="{BB962C8B-B14F-4D97-AF65-F5344CB8AC3E}">
        <p14:creationId xmlns:p14="http://schemas.microsoft.com/office/powerpoint/2010/main" val="30293754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7</a:t>
            </a:fld>
            <a:endParaRPr lang="en-AU"/>
          </a:p>
        </p:txBody>
      </p:sp>
    </p:spTree>
    <p:extLst>
      <p:ext uri="{BB962C8B-B14F-4D97-AF65-F5344CB8AC3E}">
        <p14:creationId xmlns:p14="http://schemas.microsoft.com/office/powerpoint/2010/main" val="30293754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8</a:t>
            </a:fld>
            <a:endParaRPr lang="en-AU"/>
          </a:p>
        </p:txBody>
      </p:sp>
    </p:spTree>
    <p:extLst>
      <p:ext uri="{BB962C8B-B14F-4D97-AF65-F5344CB8AC3E}">
        <p14:creationId xmlns:p14="http://schemas.microsoft.com/office/powerpoint/2010/main" val="302937548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AU" dirty="0"/>
          </a:p>
        </p:txBody>
      </p:sp>
      <p:sp>
        <p:nvSpPr>
          <p:cNvPr id="4" name="Slide Number Placeholder 3"/>
          <p:cNvSpPr>
            <a:spLocks noGrp="1"/>
          </p:cNvSpPr>
          <p:nvPr>
            <p:ph type="sldNum" sz="quarter" idx="10"/>
          </p:nvPr>
        </p:nvSpPr>
        <p:spPr/>
        <p:txBody>
          <a:bodyPr/>
          <a:lstStyle/>
          <a:p>
            <a:fld id="{9BD4EF03-AB11-4025-9D75-0F99DC4F73DE}" type="slidenum">
              <a:rPr lang="en-AU" smtClean="0"/>
              <a:t>9</a:t>
            </a:fld>
            <a:endParaRPr lang="en-AU"/>
          </a:p>
        </p:txBody>
      </p:sp>
    </p:spTree>
    <p:extLst>
      <p:ext uri="{BB962C8B-B14F-4D97-AF65-F5344CB8AC3E}">
        <p14:creationId xmlns:p14="http://schemas.microsoft.com/office/powerpoint/2010/main" val="30293754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1EB237-CAF8-4B8D-BCB7-CFF8F6B08712}" type="datetimeFigureOut">
              <a:rPr lang="en-US" smtClean="0"/>
              <a:pPr/>
              <a:t>11/19/2013</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C194CA0D-3751-435D-99D8-EE31FC328E88}" type="slidenum">
              <a:rPr lang="en-AU" smtClean="0"/>
              <a:pPr/>
              <a:t>‹#›</a:t>
            </a:fld>
            <a:endParaRPr lang="en-AU"/>
          </a:p>
        </p:txBody>
      </p:sp>
    </p:spTree>
  </p:cSld>
  <p:clrMapOvr>
    <a:masterClrMapping/>
  </p:clrMapOvr>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1EB237-CAF8-4B8D-BCB7-CFF8F6B08712}" type="datetimeFigureOut">
              <a:rPr lang="en-US" smtClean="0"/>
              <a:pPr/>
              <a:t>11/19/2013</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194CA0D-3751-435D-99D8-EE31FC328E88}"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xmlns:mc="http://schemas.openxmlformats.org/markup-compatibility/2006" xmlns:p14="http://schemas.microsoft.com/office/powerpoint/2010/main">
    <mc:Choice Requires="p14">
      <p:transition p14:dur="250" advClick="0" advTm="20000">
        <p:cut/>
      </p:transition>
    </mc:Choice>
    <mc:Fallback xmlns="">
      <p:transition advClick="0" advTm="20000">
        <p:cut/>
      </p:transition>
    </mc:Fallback>
  </mc:AlternateConten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1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xml"/><Relationship Id="rId1" Type="http://schemas.openxmlformats.org/officeDocument/2006/relationships/slideLayout" Target="../slideLayouts/slideLayout8.xml"/><Relationship Id="rId5" Type="http://schemas.openxmlformats.org/officeDocument/2006/relationships/image" Target="../media/image3.jpeg"/><Relationship Id="rId4" Type="http://schemas.openxmlformats.org/officeDocument/2006/relationships/image" Target="../media/image2.jpeg"/></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5.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7.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2.jpeg"/></Relationships>
</file>

<file path=ppt/slides/_rels/slide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8.xml"/><Relationship Id="rId1" Type="http://schemas.openxmlformats.org/officeDocument/2006/relationships/slideLayout" Target="../slideLayouts/slideLayout9.xml"/><Relationship Id="rId4" Type="http://schemas.openxmlformats.org/officeDocument/2006/relationships/image" Target="../media/image2.jpeg"/></Relationships>
</file>

<file path=ppt/slides/_rels/slide9.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7" name="Title 1"/>
          <p:cNvSpPr txBox="1">
            <a:spLocks/>
          </p:cNvSpPr>
          <p:nvPr/>
        </p:nvSpPr>
        <p:spPr>
          <a:xfrm>
            <a:off x="520177" y="2027961"/>
            <a:ext cx="8229600" cy="2974671"/>
          </a:xfrm>
          <a:prstGeom prst="rect">
            <a:avLst/>
          </a:prstGeom>
        </p:spPr>
        <p:txBody>
          <a:bodyPr vert="horz" lIns="91440" tIns="45720" rIns="91440" bIns="45720" rtlCol="0" anchor="t">
            <a:noAutofit/>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AU" sz="6000" dirty="0" smtClean="0">
                <a:solidFill>
                  <a:srgbClr val="00B0F0"/>
                </a:solidFill>
                <a:latin typeface="+mj-lt"/>
                <a:ea typeface="+mj-ea"/>
                <a:cs typeface="+mj-cs"/>
              </a:rPr>
              <a:t>Wyndham City Council</a:t>
            </a: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AU" sz="6000" b="0" i="0" u="none" strike="noStrike" kern="1200" cap="none" spc="0" normalizeH="0" baseline="0" noProof="0" dirty="0" smtClean="0">
                <a:ln>
                  <a:noFill/>
                </a:ln>
                <a:solidFill>
                  <a:srgbClr val="00B0F0"/>
                </a:solidFill>
                <a:effectLst/>
                <a:uLnTx/>
                <a:uFillTx/>
                <a:latin typeface="+mj-lt"/>
                <a:ea typeface="+mj-ea"/>
                <a:cs typeface="+mj-cs"/>
              </a:rPr>
              <a:t>Parks Asset Management</a:t>
            </a:r>
          </a:p>
          <a:p>
            <a:pPr marL="0" marR="0" lvl="0" indent="0" algn="ctr" defTabSz="914400" rtl="0" eaLnBrk="1" fontAlgn="auto" latinLnBrk="0" hangingPunct="1">
              <a:lnSpc>
                <a:spcPct val="100000"/>
              </a:lnSpc>
              <a:spcBef>
                <a:spcPct val="0"/>
              </a:spcBef>
              <a:spcAft>
                <a:spcPts val="0"/>
              </a:spcAft>
              <a:buClrTx/>
              <a:buSzTx/>
              <a:buFontTx/>
              <a:buNone/>
              <a:tabLst/>
              <a:defRPr/>
            </a:pPr>
            <a:r>
              <a:rPr lang="en-AU" sz="3200" dirty="0" smtClean="0">
                <a:solidFill>
                  <a:srgbClr val="00B0F0"/>
                </a:solidFill>
                <a:latin typeface="+mj-lt"/>
                <a:ea typeface="+mj-ea"/>
                <a:cs typeface="+mj-cs"/>
              </a:rPr>
              <a:t>Open Spaces, Arboriculture, Conservation &amp; Parks Assets</a:t>
            </a:r>
            <a:endParaRPr kumimoji="0" lang="en-AU" sz="3200" b="0" i="0" u="none" strike="noStrike" kern="1200" cap="none" spc="0" normalizeH="0" baseline="0" noProof="0" dirty="0">
              <a:ln>
                <a:noFill/>
              </a:ln>
              <a:solidFill>
                <a:srgbClr val="00B0F0"/>
              </a:solidFill>
              <a:effectLst/>
              <a:uLnTx/>
              <a:uFillTx/>
              <a:latin typeface="+mj-lt"/>
              <a:ea typeface="+mj-ea"/>
              <a:cs typeface="+mj-cs"/>
            </a:endParaRPr>
          </a:p>
        </p:txBody>
      </p:sp>
      <p:sp>
        <p:nvSpPr>
          <p:cNvPr id="8" name="Title 1"/>
          <p:cNvSpPr txBox="1">
            <a:spLocks/>
          </p:cNvSpPr>
          <p:nvPr/>
        </p:nvSpPr>
        <p:spPr>
          <a:xfrm>
            <a:off x="488274" y="5002633"/>
            <a:ext cx="8229600" cy="1000132"/>
          </a:xfrm>
          <a:prstGeom prst="rect">
            <a:avLst/>
          </a:prstGeom>
        </p:spPr>
        <p:txBody>
          <a:bodyPr vert="horz" lIns="91440" tIns="45720" rIns="91440" bIns="45720" rtlCol="0" anchor="t">
            <a:normAutofit fontScale="85000" lnSpcReduction="2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AU" sz="4000" dirty="0" smtClean="0">
                <a:solidFill>
                  <a:srgbClr val="B2071B"/>
                </a:solidFill>
                <a:latin typeface="+mj-lt"/>
                <a:ea typeface="+mj-ea"/>
                <a:cs typeface="+mj-cs"/>
              </a:rPr>
              <a:t>IPWEA Panel Presentation – </a:t>
            </a:r>
          </a:p>
          <a:p>
            <a:pPr marL="0" marR="0" lvl="0" indent="0" algn="ctr" defTabSz="914400" rtl="0" eaLnBrk="1" fontAlgn="auto" latinLnBrk="0" hangingPunct="1">
              <a:lnSpc>
                <a:spcPct val="100000"/>
              </a:lnSpc>
              <a:spcBef>
                <a:spcPct val="0"/>
              </a:spcBef>
              <a:spcAft>
                <a:spcPts val="0"/>
              </a:spcAft>
              <a:buClrTx/>
              <a:buSzTx/>
              <a:buFontTx/>
              <a:buNone/>
              <a:tabLst/>
              <a:defRPr/>
            </a:pPr>
            <a:r>
              <a:rPr lang="en-AU" sz="4000" dirty="0" smtClean="0">
                <a:solidFill>
                  <a:srgbClr val="B2071B"/>
                </a:solidFill>
                <a:latin typeface="+mj-lt"/>
                <a:ea typeface="+mj-ea"/>
                <a:cs typeface="+mj-cs"/>
              </a:rPr>
              <a:t>Shane Walden</a:t>
            </a:r>
            <a:endParaRPr kumimoji="0" lang="en-AU" sz="4000" b="0" i="0" u="none" strike="noStrike" kern="1200" cap="none" spc="0" normalizeH="0" baseline="0" noProof="0" dirty="0">
              <a:ln>
                <a:noFill/>
              </a:ln>
              <a:solidFill>
                <a:srgbClr val="B2071B"/>
              </a:solidFill>
              <a:effectLst/>
              <a:uLnTx/>
              <a:uFillTx/>
              <a:latin typeface="+mj-lt"/>
              <a:ea typeface="+mj-ea"/>
              <a:cs typeface="+mj-cs"/>
            </a:endParaRPr>
          </a:p>
        </p:txBody>
      </p:sp>
    </p:spTree>
    <p:extLst>
      <p:ext uri="{BB962C8B-B14F-4D97-AF65-F5344CB8AC3E}">
        <p14:creationId xmlns:p14="http://schemas.microsoft.com/office/powerpoint/2010/main" val="109490047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6" name="Title 1"/>
          <p:cNvSpPr txBox="1">
            <a:spLocks/>
          </p:cNvSpPr>
          <p:nvPr/>
        </p:nvSpPr>
        <p:spPr>
          <a:xfrm>
            <a:off x="-21374" y="0"/>
            <a:ext cx="6701129" cy="9928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chemeClr val="bg1"/>
                </a:solidFill>
              </a:rPr>
              <a:t>Measurement</a:t>
            </a:r>
            <a:endParaRPr lang="en-AU" b="1" dirty="0">
              <a:solidFill>
                <a:schemeClr val="bg1"/>
              </a:solidFill>
            </a:endParaRPr>
          </a:p>
        </p:txBody>
      </p:sp>
      <p:sp>
        <p:nvSpPr>
          <p:cNvPr id="2" name="Content Placeholder 1"/>
          <p:cNvSpPr>
            <a:spLocks noGrp="1"/>
          </p:cNvSpPr>
          <p:nvPr>
            <p:ph idx="1"/>
          </p:nvPr>
        </p:nvSpPr>
        <p:spPr>
          <a:xfrm>
            <a:off x="457199" y="1937191"/>
            <a:ext cx="8229600" cy="3075985"/>
          </a:xfrm>
        </p:spPr>
        <p:txBody>
          <a:bodyPr/>
          <a:lstStyle/>
          <a:p>
            <a:r>
              <a:rPr lang="en-AU" dirty="0" smtClean="0"/>
              <a:t>Binary – Yes / No</a:t>
            </a:r>
          </a:p>
          <a:p>
            <a:r>
              <a:rPr lang="en-AU" dirty="0" smtClean="0"/>
              <a:t>Holistic but Localised</a:t>
            </a:r>
          </a:p>
          <a:p>
            <a:r>
              <a:rPr lang="en-AU" dirty="0" smtClean="0"/>
              <a:t>Public Information</a:t>
            </a:r>
          </a:p>
          <a:p>
            <a:r>
              <a:rPr lang="en-AU" dirty="0" smtClean="0"/>
              <a:t>Public Action Plans</a:t>
            </a:r>
            <a:endParaRPr lang="en-AU" dirty="0"/>
          </a:p>
        </p:txBody>
      </p:sp>
    </p:spTree>
    <p:extLst>
      <p:ext uri="{BB962C8B-B14F-4D97-AF65-F5344CB8AC3E}">
        <p14:creationId xmlns:p14="http://schemas.microsoft.com/office/powerpoint/2010/main" val="37405869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6" name="Title 1"/>
          <p:cNvSpPr txBox="1">
            <a:spLocks/>
          </p:cNvSpPr>
          <p:nvPr/>
        </p:nvSpPr>
        <p:spPr>
          <a:xfrm>
            <a:off x="-21374" y="0"/>
            <a:ext cx="6701129" cy="9928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chemeClr val="bg1"/>
                </a:solidFill>
              </a:rPr>
              <a:t>Future Challenges</a:t>
            </a:r>
            <a:endParaRPr lang="en-AU" b="1" dirty="0">
              <a:solidFill>
                <a:schemeClr val="bg1"/>
              </a:solidFill>
            </a:endParaRPr>
          </a:p>
        </p:txBody>
      </p:sp>
      <p:sp>
        <p:nvSpPr>
          <p:cNvPr id="2" name="Content Placeholder 1"/>
          <p:cNvSpPr>
            <a:spLocks noGrp="1"/>
          </p:cNvSpPr>
          <p:nvPr>
            <p:ph idx="1"/>
          </p:nvPr>
        </p:nvSpPr>
        <p:spPr>
          <a:xfrm>
            <a:off x="457199" y="1937191"/>
            <a:ext cx="8229600" cy="3075985"/>
          </a:xfrm>
        </p:spPr>
        <p:txBody>
          <a:bodyPr>
            <a:normAutofit/>
          </a:bodyPr>
          <a:lstStyle/>
          <a:p>
            <a:r>
              <a:rPr lang="en-AU" dirty="0" smtClean="0"/>
              <a:t>Executive and Councillor Buy-in – 1 message</a:t>
            </a:r>
          </a:p>
          <a:p>
            <a:r>
              <a:rPr lang="en-AU" dirty="0" smtClean="0"/>
              <a:t>Better WOL modelling of projects</a:t>
            </a:r>
          </a:p>
          <a:p>
            <a:r>
              <a:rPr lang="en-AU" dirty="0"/>
              <a:t>Design with maintainability in mind</a:t>
            </a:r>
          </a:p>
          <a:p>
            <a:r>
              <a:rPr lang="en-AU" dirty="0" smtClean="0"/>
              <a:t>Standardisation of designs</a:t>
            </a:r>
          </a:p>
          <a:p>
            <a:r>
              <a:rPr lang="en-AU" dirty="0" smtClean="0"/>
              <a:t>Maintenance intent documentation</a:t>
            </a:r>
          </a:p>
          <a:p>
            <a:endParaRPr lang="en-AU" dirty="0"/>
          </a:p>
        </p:txBody>
      </p:sp>
    </p:spTree>
    <p:extLst>
      <p:ext uri="{BB962C8B-B14F-4D97-AF65-F5344CB8AC3E}">
        <p14:creationId xmlns:p14="http://schemas.microsoft.com/office/powerpoint/2010/main" val="33874300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11" name="Title 10"/>
          <p:cNvSpPr>
            <a:spLocks noGrp="1"/>
          </p:cNvSpPr>
          <p:nvPr>
            <p:ph type="title"/>
          </p:nvPr>
        </p:nvSpPr>
        <p:spPr>
          <a:xfrm>
            <a:off x="467544" y="20618"/>
            <a:ext cx="6275040" cy="744086"/>
          </a:xfrm>
        </p:spPr>
        <p:txBody>
          <a:bodyPr>
            <a:noAutofit/>
          </a:bodyPr>
          <a:lstStyle/>
          <a:p>
            <a:pPr algn="ctr"/>
            <a:r>
              <a:rPr lang="en-AU" sz="4400" dirty="0" smtClean="0">
                <a:solidFill>
                  <a:schemeClr val="bg1"/>
                </a:solidFill>
              </a:rPr>
              <a:t>Wyndham City</a:t>
            </a:r>
            <a:endParaRPr lang="en-AU" sz="4400" dirty="0">
              <a:solidFill>
                <a:schemeClr val="bg1"/>
              </a:solidFill>
            </a:endParaRPr>
          </a:p>
        </p:txBody>
      </p:sp>
      <p:pic>
        <p:nvPicPr>
          <p:cNvPr id="15" name="Content Placeholder 14"/>
          <p:cNvPicPr>
            <a:picLocks noGrp="1" noChangeAspect="1"/>
          </p:cNvPicPr>
          <p:nvPr>
            <p:ph idx="1"/>
          </p:nvPr>
        </p:nvPicPr>
        <p:blipFill rotWithShape="1">
          <a:blip r:embed="rId5" cstate="screen">
            <a:extLst>
              <a:ext uri="{28A0092B-C50C-407E-A947-70E740481C1C}">
                <a14:useLocalDpi xmlns:a14="http://schemas.microsoft.com/office/drawing/2010/main"/>
              </a:ext>
            </a:extLst>
          </a:blip>
          <a:srcRect/>
          <a:stretch/>
        </p:blipFill>
        <p:spPr>
          <a:xfrm>
            <a:off x="3533422" y="1659467"/>
            <a:ext cx="5113867" cy="4176890"/>
          </a:xfrm>
          <a:ln>
            <a:solidFill>
              <a:schemeClr val="tx1"/>
            </a:solidFill>
          </a:ln>
        </p:spPr>
      </p:pic>
      <p:sp>
        <p:nvSpPr>
          <p:cNvPr id="14" name="Text Placeholder 13"/>
          <p:cNvSpPr>
            <a:spLocks noGrp="1"/>
          </p:cNvSpPr>
          <p:nvPr>
            <p:ph type="body" sz="half" idx="2"/>
          </p:nvPr>
        </p:nvSpPr>
        <p:spPr>
          <a:xfrm>
            <a:off x="457200" y="1997927"/>
            <a:ext cx="3008313" cy="4128236"/>
          </a:xfrm>
        </p:spPr>
        <p:txBody>
          <a:bodyPr>
            <a:normAutofit lnSpcReduction="10000"/>
          </a:bodyPr>
          <a:lstStyle/>
          <a:p>
            <a:pPr marL="285750" indent="-285750">
              <a:buFont typeface="Arial" pitchFamily="34" charset="0"/>
              <a:buChar char="•"/>
            </a:pPr>
            <a:r>
              <a:rPr lang="en-AU" sz="2400" dirty="0" smtClean="0"/>
              <a:t>542 KM</a:t>
            </a:r>
            <a:r>
              <a:rPr lang="en-AU" sz="2400" baseline="30000" dirty="0" smtClean="0"/>
              <a:t>2</a:t>
            </a:r>
          </a:p>
          <a:p>
            <a:pPr marL="285750" indent="-285750">
              <a:buFont typeface="Arial" pitchFamily="34" charset="0"/>
              <a:buChar char="•"/>
            </a:pPr>
            <a:r>
              <a:rPr lang="en-AU" sz="2400" dirty="0"/>
              <a:t>27.4 KM </a:t>
            </a:r>
            <a:r>
              <a:rPr lang="en-AU" sz="2400" dirty="0" smtClean="0"/>
              <a:t>Coastline</a:t>
            </a:r>
          </a:p>
          <a:p>
            <a:pPr marL="285750" indent="-285750">
              <a:buFont typeface="Arial" pitchFamily="34" charset="0"/>
              <a:buChar char="•"/>
            </a:pPr>
            <a:r>
              <a:rPr lang="en-AU" sz="2400" dirty="0" smtClean="0"/>
              <a:t>Designated Growth Corridor</a:t>
            </a:r>
          </a:p>
          <a:p>
            <a:pPr marL="285750" indent="-285750">
              <a:buFont typeface="Arial" pitchFamily="34" charset="0"/>
              <a:buChar char="•"/>
            </a:pPr>
            <a:r>
              <a:rPr lang="en-AU" sz="2400" dirty="0" smtClean="0"/>
              <a:t>Top 3 Growth Areas in Australia</a:t>
            </a:r>
          </a:p>
          <a:p>
            <a:pPr marL="285750" indent="-285750">
              <a:buFont typeface="Arial" pitchFamily="34" charset="0"/>
              <a:buChar char="•"/>
            </a:pPr>
            <a:r>
              <a:rPr lang="en-AU" sz="2400" dirty="0" smtClean="0"/>
              <a:t>Community TOP4</a:t>
            </a:r>
          </a:p>
          <a:p>
            <a:pPr marL="450850" lvl="1" indent="-177800">
              <a:buFont typeface="Arial" pitchFamily="34" charset="0"/>
              <a:buChar char="•"/>
            </a:pPr>
            <a:r>
              <a:rPr lang="en-AU" sz="2200" dirty="0" smtClean="0"/>
              <a:t>Transport</a:t>
            </a:r>
          </a:p>
          <a:p>
            <a:pPr marL="450850" lvl="1" indent="-177800">
              <a:buFont typeface="Arial" pitchFamily="34" charset="0"/>
              <a:buChar char="•"/>
            </a:pPr>
            <a:r>
              <a:rPr lang="en-AU" sz="2200" dirty="0" smtClean="0"/>
              <a:t>Parks &amp; Recreation</a:t>
            </a:r>
          </a:p>
          <a:p>
            <a:pPr marL="450850" lvl="1" indent="-177800">
              <a:buFont typeface="Arial" pitchFamily="34" charset="0"/>
              <a:buChar char="•"/>
            </a:pPr>
            <a:r>
              <a:rPr lang="en-AU" sz="2200" dirty="0" smtClean="0"/>
              <a:t>City Image</a:t>
            </a:r>
            <a:endParaRPr lang="en-AU" sz="2200" dirty="0"/>
          </a:p>
        </p:txBody>
      </p:sp>
    </p:spTree>
    <p:extLst>
      <p:ext uri="{BB962C8B-B14F-4D97-AF65-F5344CB8AC3E}">
        <p14:creationId xmlns:p14="http://schemas.microsoft.com/office/powerpoint/2010/main" val="1176384939"/>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6" name="Title 1"/>
          <p:cNvSpPr txBox="1">
            <a:spLocks/>
          </p:cNvSpPr>
          <p:nvPr/>
        </p:nvSpPr>
        <p:spPr>
          <a:xfrm>
            <a:off x="-1" y="20304"/>
            <a:ext cx="6701129" cy="9928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chemeClr val="bg1"/>
                </a:solidFill>
              </a:rPr>
              <a:t>Immediate Challenges</a:t>
            </a:r>
            <a:endParaRPr lang="en-AU" b="1" dirty="0">
              <a:solidFill>
                <a:schemeClr val="bg1"/>
              </a:solidFill>
            </a:endParaRPr>
          </a:p>
        </p:txBody>
      </p:sp>
      <p:sp>
        <p:nvSpPr>
          <p:cNvPr id="3" name="Content Placeholder 2"/>
          <p:cNvSpPr>
            <a:spLocks noGrp="1"/>
          </p:cNvSpPr>
          <p:nvPr>
            <p:ph idx="1"/>
          </p:nvPr>
        </p:nvSpPr>
        <p:spPr>
          <a:xfrm>
            <a:off x="457200" y="1997927"/>
            <a:ext cx="8229600" cy="4128236"/>
          </a:xfrm>
        </p:spPr>
        <p:txBody>
          <a:bodyPr/>
          <a:lstStyle/>
          <a:p>
            <a:r>
              <a:rPr lang="en-AU" dirty="0" smtClean="0"/>
              <a:t>Complexity of Developer Design</a:t>
            </a:r>
          </a:p>
          <a:p>
            <a:r>
              <a:rPr lang="en-AU" dirty="0" smtClean="0"/>
              <a:t>Internal Handover Processes from:</a:t>
            </a:r>
          </a:p>
          <a:p>
            <a:pPr lvl="1"/>
            <a:r>
              <a:rPr lang="en-AU" dirty="0" smtClean="0"/>
              <a:t>Landscape Architects/Planners</a:t>
            </a:r>
          </a:p>
          <a:p>
            <a:pPr lvl="1"/>
            <a:r>
              <a:rPr lang="en-AU" dirty="0" smtClean="0"/>
              <a:t>Capital Works Teams – Major Projects, Buildings, Recreation, Roads.</a:t>
            </a:r>
          </a:p>
          <a:p>
            <a:r>
              <a:rPr lang="en-AU" dirty="0" smtClean="0"/>
              <a:t>Asset Management Systems</a:t>
            </a:r>
          </a:p>
          <a:p>
            <a:r>
              <a:rPr lang="en-AU" dirty="0" smtClean="0"/>
              <a:t>Funding</a:t>
            </a:r>
          </a:p>
          <a:p>
            <a:pPr lvl="1"/>
            <a:endParaRPr lang="en-AU" dirty="0"/>
          </a:p>
        </p:txBody>
      </p:sp>
    </p:spTree>
    <p:extLst>
      <p:ext uri="{BB962C8B-B14F-4D97-AF65-F5344CB8AC3E}">
        <p14:creationId xmlns:p14="http://schemas.microsoft.com/office/powerpoint/2010/main" val="2605285593"/>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6" name="Title 1"/>
          <p:cNvSpPr txBox="1">
            <a:spLocks/>
          </p:cNvSpPr>
          <p:nvPr/>
        </p:nvSpPr>
        <p:spPr>
          <a:xfrm>
            <a:off x="-21374" y="0"/>
            <a:ext cx="6701129" cy="9928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chemeClr val="bg1"/>
                </a:solidFill>
              </a:rPr>
              <a:t>Goal</a:t>
            </a:r>
            <a:endParaRPr lang="en-AU" b="1" dirty="0">
              <a:solidFill>
                <a:schemeClr val="bg1"/>
              </a:solidFill>
            </a:endParaRPr>
          </a:p>
        </p:txBody>
      </p:sp>
      <p:sp>
        <p:nvSpPr>
          <p:cNvPr id="3" name="Content Placeholder 2"/>
          <p:cNvSpPr>
            <a:spLocks noGrp="1"/>
          </p:cNvSpPr>
          <p:nvPr>
            <p:ph idx="1"/>
          </p:nvPr>
        </p:nvSpPr>
        <p:spPr>
          <a:xfrm>
            <a:off x="457200" y="1997927"/>
            <a:ext cx="8229600" cy="4128236"/>
          </a:xfrm>
        </p:spPr>
        <p:txBody>
          <a:bodyPr/>
          <a:lstStyle/>
          <a:p>
            <a:r>
              <a:rPr lang="en-AU" dirty="0" smtClean="0"/>
              <a:t>We are the stewards of the Community’s assets and ensure presentation in accordance with funded outcomes.  </a:t>
            </a:r>
          </a:p>
          <a:p>
            <a:r>
              <a:rPr lang="en-AU" dirty="0" smtClean="0"/>
              <a:t>We provide safe, usable, sustainable and aesthetically appealing passive, active and conservation spaces for all sectors of the community.</a:t>
            </a:r>
            <a:endParaRPr lang="en-AU" dirty="0"/>
          </a:p>
        </p:txBody>
      </p:sp>
    </p:spTree>
    <p:extLst>
      <p:ext uri="{BB962C8B-B14F-4D97-AF65-F5344CB8AC3E}">
        <p14:creationId xmlns:p14="http://schemas.microsoft.com/office/powerpoint/2010/main" val="177943440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6" name="Title 1"/>
          <p:cNvSpPr txBox="1">
            <a:spLocks/>
          </p:cNvSpPr>
          <p:nvPr/>
        </p:nvSpPr>
        <p:spPr>
          <a:xfrm>
            <a:off x="-21374" y="0"/>
            <a:ext cx="6701129" cy="9928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chemeClr val="bg1"/>
                </a:solidFill>
              </a:rPr>
              <a:t>Asset Management </a:t>
            </a:r>
            <a:endParaRPr lang="en-AU" b="1" dirty="0">
              <a:solidFill>
                <a:schemeClr val="bg1"/>
              </a:solidFill>
            </a:endParaRPr>
          </a:p>
        </p:txBody>
      </p:sp>
      <p:sp>
        <p:nvSpPr>
          <p:cNvPr id="3" name="Content Placeholder 2"/>
          <p:cNvSpPr>
            <a:spLocks noGrp="1"/>
          </p:cNvSpPr>
          <p:nvPr>
            <p:ph idx="1"/>
          </p:nvPr>
        </p:nvSpPr>
        <p:spPr>
          <a:xfrm>
            <a:off x="457200" y="1997927"/>
            <a:ext cx="8229600" cy="4128236"/>
          </a:xfrm>
        </p:spPr>
        <p:txBody>
          <a:bodyPr/>
          <a:lstStyle/>
          <a:p>
            <a:pPr marL="0" indent="0">
              <a:buNone/>
            </a:pPr>
            <a:r>
              <a:rPr lang="en-AU" dirty="0" smtClean="0"/>
              <a:t>5 Basic Principles:</a:t>
            </a:r>
          </a:p>
          <a:p>
            <a:r>
              <a:rPr lang="en-AU" dirty="0" smtClean="0"/>
              <a:t>Physical Scope – landholdings </a:t>
            </a:r>
            <a:r>
              <a:rPr lang="en-AU" dirty="0" err="1" smtClean="0"/>
              <a:t>etc</a:t>
            </a:r>
            <a:endParaRPr lang="en-AU" dirty="0" smtClean="0"/>
          </a:p>
          <a:p>
            <a:r>
              <a:rPr lang="en-AU" dirty="0" smtClean="0"/>
              <a:t>Public Expectation</a:t>
            </a:r>
          </a:p>
          <a:p>
            <a:r>
              <a:rPr lang="en-AU" dirty="0" smtClean="0"/>
              <a:t>Design Capacity</a:t>
            </a:r>
          </a:p>
          <a:p>
            <a:r>
              <a:rPr lang="en-AU" dirty="0" smtClean="0"/>
              <a:t>Affordability</a:t>
            </a:r>
          </a:p>
          <a:p>
            <a:r>
              <a:rPr lang="en-AU" dirty="0" smtClean="0"/>
              <a:t>Structure</a:t>
            </a:r>
          </a:p>
          <a:p>
            <a:endParaRPr lang="en-AU" dirty="0"/>
          </a:p>
        </p:txBody>
      </p:sp>
    </p:spTree>
    <p:extLst>
      <p:ext uri="{BB962C8B-B14F-4D97-AF65-F5344CB8AC3E}">
        <p14:creationId xmlns:p14="http://schemas.microsoft.com/office/powerpoint/2010/main" val="358617165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6" name="Title 1"/>
          <p:cNvSpPr txBox="1">
            <a:spLocks/>
          </p:cNvSpPr>
          <p:nvPr/>
        </p:nvSpPr>
        <p:spPr>
          <a:xfrm>
            <a:off x="-21374" y="0"/>
            <a:ext cx="6701129" cy="9928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chemeClr val="bg1"/>
                </a:solidFill>
              </a:rPr>
              <a:t>Management Levels </a:t>
            </a:r>
            <a:endParaRPr lang="en-AU" b="1" dirty="0">
              <a:solidFill>
                <a:schemeClr val="bg1"/>
              </a:solidFill>
            </a:endParaRPr>
          </a:p>
        </p:txBody>
      </p:sp>
      <p:sp>
        <p:nvSpPr>
          <p:cNvPr id="3" name="Content Placeholder 2"/>
          <p:cNvSpPr>
            <a:spLocks noGrp="1"/>
          </p:cNvSpPr>
          <p:nvPr>
            <p:ph idx="1"/>
          </p:nvPr>
        </p:nvSpPr>
        <p:spPr>
          <a:xfrm>
            <a:off x="457200" y="1997927"/>
            <a:ext cx="8229600" cy="4128236"/>
          </a:xfrm>
        </p:spPr>
        <p:txBody>
          <a:bodyPr>
            <a:normAutofit fontScale="92500"/>
          </a:bodyPr>
          <a:lstStyle/>
          <a:p>
            <a:pPr marL="0" indent="0">
              <a:buNone/>
            </a:pPr>
            <a:r>
              <a:rPr lang="en-AU" dirty="0" smtClean="0"/>
              <a:t>Asset Management Styles</a:t>
            </a:r>
            <a:endParaRPr lang="en-AU" dirty="0" smtClean="0"/>
          </a:p>
          <a:p>
            <a:r>
              <a:rPr lang="en-AU" dirty="0" smtClean="0"/>
              <a:t>Low level – basic period maintenance; field staff drive tasks.</a:t>
            </a:r>
            <a:endParaRPr lang="en-AU" dirty="0" smtClean="0"/>
          </a:p>
          <a:p>
            <a:r>
              <a:rPr lang="en-AU" dirty="0" smtClean="0"/>
              <a:t>Medium Level – moderate sophistication; asset base understood and attendances planned.</a:t>
            </a:r>
            <a:endParaRPr lang="en-AU" dirty="0" smtClean="0"/>
          </a:p>
          <a:p>
            <a:r>
              <a:rPr lang="en-AU" dirty="0" smtClean="0"/>
              <a:t>High Level – multi level sophistication; multiple management/maintenance models understood and best chosen for variable parameters.</a:t>
            </a:r>
            <a:endParaRPr lang="en-AU" dirty="0"/>
          </a:p>
        </p:txBody>
      </p:sp>
    </p:spTree>
    <p:extLst>
      <p:ext uri="{BB962C8B-B14F-4D97-AF65-F5344CB8AC3E}">
        <p14:creationId xmlns:p14="http://schemas.microsoft.com/office/powerpoint/2010/main" val="13448422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6" name="Title 1"/>
          <p:cNvSpPr txBox="1">
            <a:spLocks/>
          </p:cNvSpPr>
          <p:nvPr/>
        </p:nvSpPr>
        <p:spPr>
          <a:xfrm>
            <a:off x="-21374" y="0"/>
            <a:ext cx="6701129" cy="9928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a:solidFill>
                  <a:schemeClr val="bg1"/>
                </a:solidFill>
              </a:rPr>
              <a:t>Whole of Life Management</a:t>
            </a:r>
          </a:p>
        </p:txBody>
      </p:sp>
      <p:pic>
        <p:nvPicPr>
          <p:cNvPr id="7" name="Content Placeholder 6"/>
          <p:cNvPicPr>
            <a:picLocks noGrp="1"/>
          </p:cNvPicPr>
          <p:nvPr>
            <p:ph idx="1"/>
          </p:nvPr>
        </p:nvPicPr>
        <p:blipFill rotWithShape="1">
          <a:blip r:embed="rId5"/>
          <a:srcRect l="9451" t="19498" r="59213" b="9871"/>
          <a:stretch/>
        </p:blipFill>
        <p:spPr bwMode="auto">
          <a:xfrm>
            <a:off x="1115616" y="1484784"/>
            <a:ext cx="6386301" cy="4641379"/>
          </a:xfrm>
          <a:prstGeom prst="rect">
            <a:avLst/>
          </a:prstGeom>
          <a:ln>
            <a:noFill/>
          </a:ln>
          <a:extLst>
            <a:ext uri="{53640926-AAD7-44D8-BBD7-CCE9431645EC}">
              <a14:shadowObscured xmlns:a14="http://schemas.microsoft.com/office/drawing/2010/main"/>
            </a:ext>
          </a:extLst>
        </p:spPr>
      </p:pic>
    </p:spTree>
    <p:extLst>
      <p:ext uri="{BB962C8B-B14F-4D97-AF65-F5344CB8AC3E}">
        <p14:creationId xmlns:p14="http://schemas.microsoft.com/office/powerpoint/2010/main" val="128542345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6" name="Title 1"/>
          <p:cNvSpPr txBox="1">
            <a:spLocks/>
          </p:cNvSpPr>
          <p:nvPr/>
        </p:nvSpPr>
        <p:spPr>
          <a:xfrm>
            <a:off x="-21374" y="0"/>
            <a:ext cx="6701129" cy="9928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chemeClr val="bg1"/>
                </a:solidFill>
              </a:rPr>
              <a:t>Service Level Specification</a:t>
            </a:r>
            <a:endParaRPr lang="en-AU" b="1" dirty="0">
              <a:solidFill>
                <a:schemeClr val="bg1"/>
              </a:solidFill>
            </a:endParaRPr>
          </a:p>
        </p:txBody>
      </p:sp>
      <p:sp>
        <p:nvSpPr>
          <p:cNvPr id="8" name="Title 7"/>
          <p:cNvSpPr>
            <a:spLocks noGrp="1"/>
          </p:cNvSpPr>
          <p:nvPr>
            <p:ph type="title"/>
          </p:nvPr>
        </p:nvSpPr>
        <p:spPr>
          <a:xfrm>
            <a:off x="719571" y="4437112"/>
            <a:ext cx="7704856" cy="1597860"/>
          </a:xfrm>
        </p:spPr>
        <p:txBody>
          <a:bodyPr>
            <a:normAutofit fontScale="90000"/>
          </a:bodyPr>
          <a:lstStyle/>
          <a:p>
            <a:r>
              <a:rPr lang="en-AU" sz="1600" b="0" dirty="0"/>
              <a:t>NB – Refer to 1.1 (Routine Surveys, On-going Inspections, Meetings and Reports) for further information on features outside the specific maintenance standard</a:t>
            </a:r>
            <a:r>
              <a:rPr lang="en-AU" sz="1600" b="0" dirty="0" smtClean="0"/>
              <a:t>.</a:t>
            </a:r>
            <a:br>
              <a:rPr lang="en-AU" sz="1600" b="0" dirty="0" smtClean="0"/>
            </a:br>
            <a:r>
              <a:rPr lang="en-AU" sz="1600" b="0" dirty="0"/>
              <a:t/>
            </a:r>
            <a:br>
              <a:rPr lang="en-AU" sz="1600" b="0" dirty="0"/>
            </a:br>
            <a:r>
              <a:rPr lang="en-AU" sz="1600" b="0" dirty="0"/>
              <a:t>NB – If the BBQ or Picnic Area is being used by the public, the service provider shall come back at a later time to clean the facility</a:t>
            </a:r>
            <a:r>
              <a:rPr lang="en-AU" sz="1600" b="0" dirty="0" smtClean="0"/>
              <a:t>.</a:t>
            </a:r>
            <a:br>
              <a:rPr lang="en-AU" sz="1600" b="0" dirty="0" smtClean="0"/>
            </a:br>
            <a:r>
              <a:rPr lang="en-AU" sz="1600" b="0" dirty="0"/>
              <a:t/>
            </a:r>
            <a:br>
              <a:rPr lang="en-AU" sz="1600" b="0" dirty="0"/>
            </a:br>
            <a:r>
              <a:rPr lang="en-AU" sz="1600" b="0" dirty="0"/>
              <a:t>NB – Refer to attachment 2 (schedule of BBQ and Picnic Areas</a:t>
            </a:r>
            <a:r>
              <a:rPr lang="en-AU" sz="1600" b="0" dirty="0" smtClean="0"/>
              <a:t>)</a:t>
            </a:r>
            <a:endParaRPr lang="en-AU" dirty="0"/>
          </a:p>
        </p:txBody>
      </p:sp>
      <p:graphicFrame>
        <p:nvGraphicFramePr>
          <p:cNvPr id="3" name="Content Placeholder 2"/>
          <p:cNvGraphicFramePr>
            <a:graphicFrameLocks noGrp="1"/>
          </p:cNvGraphicFramePr>
          <p:nvPr>
            <p:ph type="pic" idx="1"/>
            <p:extLst>
              <p:ext uri="{D42A27DB-BD31-4B8C-83A1-F6EECF244321}">
                <p14:modId xmlns:p14="http://schemas.microsoft.com/office/powerpoint/2010/main" val="4037011212"/>
              </p:ext>
            </p:extLst>
          </p:nvPr>
        </p:nvGraphicFramePr>
        <p:xfrm>
          <a:off x="755576" y="1340768"/>
          <a:ext cx="7560839" cy="2999232"/>
        </p:xfrm>
        <a:graphic>
          <a:graphicData uri="http://schemas.openxmlformats.org/drawingml/2006/table">
            <a:tbl>
              <a:tblPr firstRow="1" firstCol="1" bandRow="1"/>
              <a:tblGrid>
                <a:gridCol w="994937"/>
                <a:gridCol w="6565902"/>
              </a:tblGrid>
              <a:tr h="162211">
                <a:tc>
                  <a:txBody>
                    <a:bodyPr/>
                    <a:lstStyle/>
                    <a:p>
                      <a:pPr marL="68580" algn="just">
                        <a:spcBef>
                          <a:spcPts val="600"/>
                        </a:spcBef>
                        <a:spcAft>
                          <a:spcPts val="1200"/>
                        </a:spcAft>
                      </a:pPr>
                      <a:r>
                        <a:rPr lang="en-AU" sz="1400" b="1" dirty="0">
                          <a:solidFill>
                            <a:srgbClr val="FFFFFF"/>
                          </a:solidFill>
                          <a:effectLst/>
                          <a:latin typeface="Calibri"/>
                          <a:ea typeface="Calibri"/>
                          <a:cs typeface="Calibri"/>
                        </a:rPr>
                        <a:t>Activity</a:t>
                      </a:r>
                      <a:endParaRPr lang="en-AU" sz="1400" dirty="0">
                        <a:effectLst/>
                        <a:latin typeface="Calibri"/>
                        <a:ea typeface="Calibri"/>
                        <a:cs typeface="Helvetica-Bold"/>
                      </a:endParaRPr>
                    </a:p>
                  </a:txBody>
                  <a:tcPr marL="36670" marR="36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lumOff val="15000"/>
                      </a:schemeClr>
                    </a:solidFill>
                  </a:tcPr>
                </a:tc>
                <a:tc>
                  <a:txBody>
                    <a:bodyPr/>
                    <a:lstStyle/>
                    <a:p>
                      <a:pPr marL="68580" algn="just">
                        <a:spcBef>
                          <a:spcPts val="600"/>
                        </a:spcBef>
                        <a:spcAft>
                          <a:spcPts val="1200"/>
                        </a:spcAft>
                      </a:pPr>
                      <a:r>
                        <a:rPr lang="en-AU" sz="1400" b="1" dirty="0">
                          <a:solidFill>
                            <a:srgbClr val="FFFFFF"/>
                          </a:solidFill>
                          <a:effectLst/>
                          <a:latin typeface="Calibri"/>
                          <a:ea typeface="Calibri"/>
                          <a:cs typeface="Calibri"/>
                        </a:rPr>
                        <a:t>BBQ and picnic area cleaning</a:t>
                      </a:r>
                      <a:endParaRPr lang="en-AU" sz="1400" dirty="0">
                        <a:effectLst/>
                        <a:latin typeface="Calibri"/>
                        <a:ea typeface="Calibri"/>
                        <a:cs typeface="Helvetica-Bold"/>
                      </a:endParaRPr>
                    </a:p>
                  </a:txBody>
                  <a:tcPr marL="36670" marR="36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lumMod val="85000"/>
                        <a:lumOff val="15000"/>
                      </a:schemeClr>
                    </a:solidFill>
                  </a:tcPr>
                </a:tc>
              </a:tr>
              <a:tr h="1970517">
                <a:tc>
                  <a:txBody>
                    <a:bodyPr/>
                    <a:lstStyle/>
                    <a:p>
                      <a:pPr marL="68580" algn="just">
                        <a:spcBef>
                          <a:spcPts val="600"/>
                        </a:spcBef>
                        <a:spcAft>
                          <a:spcPts val="300"/>
                        </a:spcAft>
                      </a:pPr>
                      <a:r>
                        <a:rPr lang="en-AU" sz="1400" dirty="0">
                          <a:effectLst/>
                          <a:latin typeface="Calibri"/>
                          <a:ea typeface="Calibri"/>
                          <a:cs typeface="Calibri"/>
                        </a:rPr>
                        <a:t>Objective</a:t>
                      </a:r>
                      <a:endParaRPr lang="en-AU" sz="1400" dirty="0">
                        <a:effectLst/>
                        <a:latin typeface="Calibri"/>
                        <a:ea typeface="Calibri"/>
                        <a:cs typeface="Helvetica-Bold"/>
                      </a:endParaRPr>
                    </a:p>
                  </a:txBody>
                  <a:tcPr marL="36670" marR="36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8580" algn="just">
                        <a:lnSpc>
                          <a:spcPct val="115000"/>
                        </a:lnSpc>
                        <a:spcBef>
                          <a:spcPts val="300"/>
                        </a:spcBef>
                        <a:spcAft>
                          <a:spcPts val="300"/>
                        </a:spcAft>
                      </a:pPr>
                      <a:r>
                        <a:rPr lang="en-AU" sz="1400" dirty="0">
                          <a:effectLst/>
                          <a:latin typeface="Calibri"/>
                          <a:ea typeface="Arial Unicode MS"/>
                          <a:cs typeface="Calibri"/>
                        </a:rPr>
                        <a:t>All Barbeque and picnic table facilities shall be cleaned two times (2x) per week, except the</a:t>
                      </a:r>
                      <a:r>
                        <a:rPr lang="en-AU" sz="1400" dirty="0">
                          <a:effectLst/>
                          <a:latin typeface="Calibri"/>
                          <a:ea typeface="Times New Roman"/>
                          <a:cs typeface="Calibri"/>
                        </a:rPr>
                        <a:t> Category A sites which are cleaned 7 days a week between</a:t>
                      </a:r>
                      <a:r>
                        <a:rPr lang="en-AU" sz="1400" u="sng" dirty="0">
                          <a:effectLst/>
                          <a:latin typeface="Calibri"/>
                          <a:ea typeface="Times New Roman"/>
                          <a:cs typeface="Calibri"/>
                        </a:rPr>
                        <a:t> 1December 2013 – 30 March 2014.</a:t>
                      </a:r>
                      <a:endParaRPr lang="en-AU" sz="1400" dirty="0">
                        <a:effectLst/>
                        <a:latin typeface="Calibri"/>
                        <a:ea typeface="Calibri"/>
                        <a:cs typeface="Times New Roman"/>
                      </a:endParaRPr>
                    </a:p>
                    <a:p>
                      <a:pPr marL="68580" algn="just">
                        <a:spcBef>
                          <a:spcPts val="600"/>
                        </a:spcBef>
                        <a:spcAft>
                          <a:spcPts val="300"/>
                        </a:spcAft>
                      </a:pPr>
                      <a:r>
                        <a:rPr lang="en-AU" sz="1400" dirty="0">
                          <a:effectLst/>
                          <a:latin typeface="Calibri"/>
                          <a:ea typeface="Calibri"/>
                          <a:cs typeface="Calibri"/>
                        </a:rPr>
                        <a:t>All maintenance works shall be carried out so as not to compromise the integrity of the intent of parks assets design or structure ensuring the provision of an aesthetically pleasing and safe environment.  BBQ is to be left in operating condition unless a defect is reported.</a:t>
                      </a:r>
                      <a:endParaRPr lang="en-AU" sz="1400" dirty="0">
                        <a:effectLst/>
                        <a:latin typeface="Calibri"/>
                        <a:ea typeface="Calibri"/>
                        <a:cs typeface="Helvetica-Bold"/>
                      </a:endParaRPr>
                    </a:p>
                    <a:p>
                      <a:pPr marL="68580" algn="just">
                        <a:spcBef>
                          <a:spcPts val="600"/>
                        </a:spcBef>
                        <a:spcAft>
                          <a:spcPts val="300"/>
                        </a:spcAft>
                      </a:pPr>
                      <a:r>
                        <a:rPr lang="en-AU" sz="1400" dirty="0">
                          <a:effectLst/>
                          <a:latin typeface="Calibri"/>
                          <a:ea typeface="Calibri"/>
                          <a:cs typeface="Calibri"/>
                        </a:rPr>
                        <a:t>All works are to be carried out using safe and environmentally friendly products.</a:t>
                      </a:r>
                      <a:endParaRPr lang="en-AU" sz="1400" dirty="0">
                        <a:effectLst/>
                        <a:latin typeface="Calibri"/>
                        <a:ea typeface="Calibri"/>
                        <a:cs typeface="Helvetica-Bold"/>
                      </a:endParaRPr>
                    </a:p>
                    <a:p>
                      <a:pPr marL="68580" algn="just">
                        <a:spcBef>
                          <a:spcPts val="600"/>
                        </a:spcBef>
                        <a:spcAft>
                          <a:spcPts val="300"/>
                        </a:spcAft>
                      </a:pPr>
                      <a:r>
                        <a:rPr lang="en-AU" sz="1400" dirty="0">
                          <a:effectLst/>
                          <a:latin typeface="Calibri"/>
                          <a:ea typeface="Calibri"/>
                          <a:cs typeface="Calibri"/>
                        </a:rPr>
                        <a:t>Ensure BBQ and picnic table’s life cycle is optimised through correct maintenance practices.</a:t>
                      </a:r>
                      <a:endParaRPr lang="en-AU" sz="1400" dirty="0">
                        <a:effectLst/>
                        <a:latin typeface="Calibri"/>
                        <a:ea typeface="Calibri"/>
                        <a:cs typeface="Helvetica-Bold"/>
                      </a:endParaRPr>
                    </a:p>
                  </a:txBody>
                  <a:tcPr marL="36670" marR="36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155159">
                <a:tc>
                  <a:txBody>
                    <a:bodyPr/>
                    <a:lstStyle/>
                    <a:p>
                      <a:pPr marL="68580" algn="just">
                        <a:spcBef>
                          <a:spcPts val="600"/>
                        </a:spcBef>
                        <a:spcAft>
                          <a:spcPts val="300"/>
                        </a:spcAft>
                      </a:pPr>
                      <a:r>
                        <a:rPr lang="en-AU" sz="1400" dirty="0">
                          <a:effectLst/>
                          <a:latin typeface="Calibri"/>
                          <a:ea typeface="Calibri"/>
                          <a:cs typeface="Calibri"/>
                        </a:rPr>
                        <a:t>Exclusions</a:t>
                      </a:r>
                      <a:endParaRPr lang="en-AU" sz="1400" dirty="0">
                        <a:effectLst/>
                        <a:latin typeface="Calibri"/>
                        <a:ea typeface="Calibri"/>
                        <a:cs typeface="Helvetica-Bold"/>
                      </a:endParaRPr>
                    </a:p>
                  </a:txBody>
                  <a:tcPr marL="36670" marR="36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68580" algn="just">
                        <a:spcBef>
                          <a:spcPts val="600"/>
                        </a:spcBef>
                        <a:spcAft>
                          <a:spcPts val="300"/>
                        </a:spcAft>
                      </a:pPr>
                      <a:r>
                        <a:rPr lang="en-AU" sz="1400" dirty="0">
                          <a:effectLst/>
                          <a:latin typeface="Calibri"/>
                          <a:ea typeface="Calibri"/>
                          <a:cs typeface="Calibri"/>
                        </a:rPr>
                        <a:t>Installation, repair and/or replacement of BBQ’s and picnic tables. </a:t>
                      </a:r>
                      <a:endParaRPr lang="en-AU" sz="1400" dirty="0">
                        <a:effectLst/>
                        <a:latin typeface="Calibri"/>
                        <a:ea typeface="Calibri"/>
                        <a:cs typeface="Helvetica-Bold"/>
                      </a:endParaRPr>
                    </a:p>
                  </a:txBody>
                  <a:tcPr marL="36670" marR="3667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263735818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PPHeaderFront.jpg"/>
          <p:cNvPicPr>
            <a:picLocks noChangeAspect="1"/>
          </p:cNvPicPr>
          <p:nvPr/>
        </p:nvPicPr>
        <p:blipFill>
          <a:blip r:embed="rId3" cstate="print"/>
          <a:stretch>
            <a:fillRect/>
          </a:stretch>
        </p:blipFill>
        <p:spPr>
          <a:xfrm>
            <a:off x="-1" y="0"/>
            <a:ext cx="9144001" cy="1997927"/>
          </a:xfrm>
          <a:prstGeom prst="rect">
            <a:avLst/>
          </a:prstGeom>
        </p:spPr>
      </p:pic>
      <p:pic>
        <p:nvPicPr>
          <p:cNvPr id="5" name="Picture 4" descr="PPfooter.jpg"/>
          <p:cNvPicPr>
            <a:picLocks noChangeAspect="1"/>
          </p:cNvPicPr>
          <p:nvPr/>
        </p:nvPicPr>
        <p:blipFill>
          <a:blip r:embed="rId4" cstate="print"/>
          <a:stretch>
            <a:fillRect/>
          </a:stretch>
        </p:blipFill>
        <p:spPr>
          <a:xfrm>
            <a:off x="3721608" y="6016752"/>
            <a:ext cx="5422392" cy="841248"/>
          </a:xfrm>
          <a:prstGeom prst="rect">
            <a:avLst/>
          </a:prstGeom>
        </p:spPr>
      </p:pic>
      <p:sp>
        <p:nvSpPr>
          <p:cNvPr id="6" name="Title 1"/>
          <p:cNvSpPr txBox="1">
            <a:spLocks/>
          </p:cNvSpPr>
          <p:nvPr/>
        </p:nvSpPr>
        <p:spPr>
          <a:xfrm>
            <a:off x="-21374" y="0"/>
            <a:ext cx="6701129" cy="992884"/>
          </a:xfrm>
          <a:prstGeom prst="rect">
            <a:avLst/>
          </a:prstGeom>
        </p:spPr>
        <p:txBody>
          <a:bodyPr vert="horz" lIns="91440" tIns="45720" rIns="91440" bIns="45720" rtlCol="0" anchor="t">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AU" b="1" dirty="0" smtClean="0">
                <a:solidFill>
                  <a:schemeClr val="bg1"/>
                </a:solidFill>
              </a:rPr>
              <a:t>Service Level Specification</a:t>
            </a:r>
            <a:endParaRPr lang="en-AU" b="1" dirty="0">
              <a:solidFill>
                <a:schemeClr val="bg1"/>
              </a:solidFill>
            </a:endParaRP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4043074"/>
              </p:ext>
            </p:extLst>
          </p:nvPr>
        </p:nvGraphicFramePr>
        <p:xfrm>
          <a:off x="323528" y="1556792"/>
          <a:ext cx="8363271" cy="4624578"/>
        </p:xfrm>
        <a:graphic>
          <a:graphicData uri="http://schemas.openxmlformats.org/drawingml/2006/table">
            <a:tbl>
              <a:tblPr firstRow="1" firstCol="1" bandRow="1">
                <a:tableStyleId>{5C22544A-7EE6-4342-B048-85BDC9FD1C3A}</a:tableStyleId>
              </a:tblPr>
              <a:tblGrid>
                <a:gridCol w="595933"/>
                <a:gridCol w="6740560"/>
                <a:gridCol w="1026778"/>
              </a:tblGrid>
              <a:tr h="0">
                <a:tc>
                  <a:txBody>
                    <a:bodyPr/>
                    <a:lstStyle/>
                    <a:p>
                      <a:pPr marL="68580" algn="just">
                        <a:spcBef>
                          <a:spcPts val="600"/>
                        </a:spcBef>
                        <a:spcAft>
                          <a:spcPts val="600"/>
                        </a:spcAft>
                      </a:pPr>
                      <a:r>
                        <a:rPr lang="en-AU" sz="900" dirty="0">
                          <a:effectLst/>
                        </a:rPr>
                        <a:t>Task</a:t>
                      </a:r>
                      <a:endParaRPr lang="en-AU" sz="900" dirty="0">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marL="68580" algn="just">
                        <a:spcBef>
                          <a:spcPts val="600"/>
                        </a:spcBef>
                        <a:spcAft>
                          <a:spcPts val="600"/>
                        </a:spcAft>
                      </a:pPr>
                      <a:r>
                        <a:rPr lang="en-AU" sz="900" dirty="0">
                          <a:effectLst/>
                        </a:rPr>
                        <a:t>Measure</a:t>
                      </a:r>
                      <a:endParaRPr lang="en-AU" sz="900" dirty="0">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c>
                  <a:txBody>
                    <a:bodyPr/>
                    <a:lstStyle/>
                    <a:p>
                      <a:pPr marL="68580" algn="just">
                        <a:spcBef>
                          <a:spcPts val="600"/>
                        </a:spcBef>
                        <a:spcAft>
                          <a:spcPts val="600"/>
                        </a:spcAft>
                      </a:pPr>
                      <a:r>
                        <a:rPr lang="en-AU" sz="900" dirty="0">
                          <a:effectLst/>
                        </a:rPr>
                        <a:t>Minimum </a:t>
                      </a:r>
                      <a:r>
                        <a:rPr lang="en-AU" sz="900" dirty="0" err="1">
                          <a:effectLst/>
                        </a:rPr>
                        <a:t>Freq</a:t>
                      </a:r>
                      <a:endParaRPr lang="en-AU" sz="900" dirty="0">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85000"/>
                        <a:lumOff val="15000"/>
                      </a:schemeClr>
                    </a:solidFill>
                  </a:tcPr>
                </a:tc>
              </a:tr>
              <a:tr h="1770804">
                <a:tc>
                  <a:txBody>
                    <a:bodyPr/>
                    <a:lstStyle/>
                    <a:p>
                      <a:pPr marL="68580" algn="just">
                        <a:spcBef>
                          <a:spcPts val="600"/>
                        </a:spcBef>
                        <a:spcAft>
                          <a:spcPts val="300"/>
                        </a:spcAft>
                      </a:pPr>
                      <a:r>
                        <a:rPr lang="en-AU" sz="900" b="0" dirty="0">
                          <a:solidFill>
                            <a:schemeClr val="tx1"/>
                          </a:solidFill>
                          <a:effectLst/>
                        </a:rPr>
                        <a:t>BBQ Cleaning</a:t>
                      </a:r>
                      <a:endParaRPr lang="en-AU" sz="900" b="0" dirty="0">
                        <a:solidFill>
                          <a:schemeClr val="tx1"/>
                        </a:solidFill>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580" algn="just">
                        <a:lnSpc>
                          <a:spcPct val="115000"/>
                        </a:lnSpc>
                        <a:spcBef>
                          <a:spcPts val="300"/>
                        </a:spcBef>
                        <a:spcAft>
                          <a:spcPts val="300"/>
                        </a:spcAft>
                      </a:pPr>
                      <a:r>
                        <a:rPr lang="en-AU" sz="900" dirty="0">
                          <a:effectLst/>
                        </a:rPr>
                        <a:t>The following cleaning is required at all BBQ areas:</a:t>
                      </a:r>
                    </a:p>
                    <a:p>
                      <a:pPr marL="342900" lvl="0" indent="-342900" algn="just">
                        <a:lnSpc>
                          <a:spcPct val="115000"/>
                        </a:lnSpc>
                        <a:spcAft>
                          <a:spcPts val="300"/>
                        </a:spcAft>
                        <a:buFont typeface="Symbol"/>
                        <a:buChar char=""/>
                      </a:pPr>
                      <a:r>
                        <a:rPr lang="en-AU" sz="900" dirty="0">
                          <a:effectLst/>
                        </a:rPr>
                        <a:t>Clean hotplate and bench tops (Steam clean or other methods may be considered by Council); </a:t>
                      </a:r>
                    </a:p>
                    <a:p>
                      <a:pPr marL="342900" lvl="0" indent="-342900" algn="just">
                        <a:lnSpc>
                          <a:spcPct val="115000"/>
                        </a:lnSpc>
                        <a:spcAft>
                          <a:spcPts val="300"/>
                        </a:spcAft>
                        <a:buFont typeface="Symbol"/>
                        <a:buChar char=""/>
                      </a:pPr>
                      <a:r>
                        <a:rPr lang="en-AU" sz="900" dirty="0">
                          <a:effectLst/>
                        </a:rPr>
                        <a:t>Scrape of the hot plate and surrounds with a flat blade scraper to remove fat and food scraps, paying particular attention to corners and edges;</a:t>
                      </a:r>
                    </a:p>
                    <a:p>
                      <a:pPr marL="342900" lvl="0" indent="-342900" algn="just">
                        <a:lnSpc>
                          <a:spcPct val="115000"/>
                        </a:lnSpc>
                        <a:spcAft>
                          <a:spcPts val="300"/>
                        </a:spcAft>
                        <a:buFont typeface="Symbol"/>
                        <a:buChar char=""/>
                      </a:pPr>
                      <a:r>
                        <a:rPr lang="en-AU" sz="900" dirty="0">
                          <a:effectLst/>
                        </a:rPr>
                        <a:t>Scour the surface to remove material that is cooked onto the surface or other build up or rust;</a:t>
                      </a:r>
                    </a:p>
                    <a:p>
                      <a:pPr marL="342900" lvl="0" indent="-342900" algn="just">
                        <a:lnSpc>
                          <a:spcPct val="115000"/>
                        </a:lnSpc>
                        <a:spcAft>
                          <a:spcPts val="300"/>
                        </a:spcAft>
                        <a:buFont typeface="Symbol"/>
                        <a:buChar char=""/>
                      </a:pPr>
                      <a:r>
                        <a:rPr lang="en-AU" sz="900" dirty="0">
                          <a:effectLst/>
                        </a:rPr>
                        <a:t>Fat trays to be emptied and cleaned; </a:t>
                      </a:r>
                    </a:p>
                    <a:p>
                      <a:pPr marL="342900" lvl="0" indent="-342900" algn="just">
                        <a:lnSpc>
                          <a:spcPct val="115000"/>
                        </a:lnSpc>
                        <a:spcAft>
                          <a:spcPts val="300"/>
                        </a:spcAft>
                        <a:buFont typeface="Symbol"/>
                        <a:buChar char=""/>
                      </a:pPr>
                      <a:r>
                        <a:rPr lang="en-AU" sz="900" dirty="0">
                          <a:effectLst/>
                        </a:rPr>
                        <a:t>Ensure that the hot plate drainage hole is free of obstructions;</a:t>
                      </a:r>
                    </a:p>
                    <a:p>
                      <a:pPr marL="342900" lvl="0" indent="-342900" algn="just">
                        <a:lnSpc>
                          <a:spcPct val="115000"/>
                        </a:lnSpc>
                        <a:spcAft>
                          <a:spcPts val="300"/>
                        </a:spcAft>
                        <a:buFont typeface="Symbol"/>
                        <a:buChar char=""/>
                      </a:pPr>
                      <a:r>
                        <a:rPr lang="en-AU" sz="900" dirty="0">
                          <a:effectLst/>
                        </a:rPr>
                        <a:t>Clean all spills surrounding BBQ’s </a:t>
                      </a:r>
                    </a:p>
                    <a:p>
                      <a:pPr marL="457200" algn="just">
                        <a:lnSpc>
                          <a:spcPct val="115000"/>
                        </a:lnSpc>
                        <a:spcBef>
                          <a:spcPts val="300"/>
                        </a:spcBef>
                        <a:spcAft>
                          <a:spcPts val="300"/>
                        </a:spcAft>
                      </a:pPr>
                      <a:r>
                        <a:rPr lang="en-AU" sz="900" dirty="0">
                          <a:effectLst/>
                        </a:rPr>
                        <a:t> </a:t>
                      </a:r>
                    </a:p>
                    <a:p>
                      <a:pPr marL="68580" algn="just">
                        <a:lnSpc>
                          <a:spcPct val="115000"/>
                        </a:lnSpc>
                        <a:spcBef>
                          <a:spcPts val="300"/>
                        </a:spcBef>
                        <a:spcAft>
                          <a:spcPts val="300"/>
                        </a:spcAft>
                      </a:pPr>
                      <a:r>
                        <a:rPr lang="en-AU" sz="900" dirty="0">
                          <a:effectLst/>
                        </a:rPr>
                        <a:t>NB Fat and food scraps shall be disposed of in an appropriate manner to a tip site nominated by the Contractor.  It must not be disposed of into the sewage or stormwater drainage systems or to public litter bins.</a:t>
                      </a:r>
                      <a:endParaRPr lang="en-AU" sz="900" dirty="0">
                        <a:effectLst/>
                        <a:latin typeface="Calibri"/>
                        <a:ea typeface="Calibri"/>
                        <a:cs typeface="Times New Roman"/>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580">
                        <a:spcBef>
                          <a:spcPts val="600"/>
                        </a:spcBef>
                        <a:spcAft>
                          <a:spcPts val="300"/>
                        </a:spcAft>
                      </a:pPr>
                      <a:r>
                        <a:rPr lang="en-AU" sz="900">
                          <a:effectLst/>
                        </a:rPr>
                        <a:t>2 per week (except during the nominated periods).</a:t>
                      </a:r>
                      <a:endParaRPr lang="en-AU" sz="900">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911774">
                <a:tc>
                  <a:txBody>
                    <a:bodyPr/>
                    <a:lstStyle/>
                    <a:p>
                      <a:pPr marL="68580" algn="just">
                        <a:spcBef>
                          <a:spcPts val="600"/>
                        </a:spcBef>
                        <a:spcAft>
                          <a:spcPts val="300"/>
                        </a:spcAft>
                      </a:pPr>
                      <a:r>
                        <a:rPr lang="en-AU" sz="900" b="0" dirty="0">
                          <a:solidFill>
                            <a:schemeClr val="tx1"/>
                          </a:solidFill>
                          <a:effectLst/>
                        </a:rPr>
                        <a:t>Table and Bench Top Cleaning</a:t>
                      </a:r>
                      <a:endParaRPr lang="en-AU" sz="900" b="0" dirty="0">
                        <a:solidFill>
                          <a:schemeClr val="tx1"/>
                        </a:solidFill>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580" algn="just">
                        <a:lnSpc>
                          <a:spcPct val="115000"/>
                        </a:lnSpc>
                        <a:spcBef>
                          <a:spcPts val="300"/>
                        </a:spcBef>
                        <a:spcAft>
                          <a:spcPts val="300"/>
                        </a:spcAft>
                      </a:pPr>
                      <a:r>
                        <a:rPr lang="en-AU" sz="900" dirty="0">
                          <a:effectLst/>
                        </a:rPr>
                        <a:t>Detergents and/or soap shall be used to clean surfaces.  There are a mixture of bench surfaces, including wooden, metal (iron, aluminium or other) and masonry. </a:t>
                      </a:r>
                    </a:p>
                    <a:p>
                      <a:pPr marL="68580" algn="just">
                        <a:lnSpc>
                          <a:spcPct val="115000"/>
                        </a:lnSpc>
                        <a:spcBef>
                          <a:spcPts val="300"/>
                        </a:spcBef>
                        <a:spcAft>
                          <a:spcPts val="300"/>
                        </a:spcAft>
                      </a:pPr>
                      <a:r>
                        <a:rPr lang="en-AU" sz="900" dirty="0">
                          <a:effectLst/>
                        </a:rPr>
                        <a:t>The following is required at all picnic areas:</a:t>
                      </a:r>
                    </a:p>
                    <a:p>
                      <a:pPr marL="342900" lvl="0" indent="-342900" algn="just">
                        <a:lnSpc>
                          <a:spcPct val="115000"/>
                        </a:lnSpc>
                        <a:spcAft>
                          <a:spcPts val="300"/>
                        </a:spcAft>
                        <a:buFont typeface="Symbol"/>
                        <a:buChar char=""/>
                      </a:pPr>
                      <a:r>
                        <a:rPr lang="en-AU" sz="900" dirty="0">
                          <a:effectLst/>
                        </a:rPr>
                        <a:t>Wet wash cloth to wipe down the table;</a:t>
                      </a:r>
                    </a:p>
                    <a:p>
                      <a:pPr marL="342900" lvl="0" indent="-342900" algn="just">
                        <a:lnSpc>
                          <a:spcPct val="115000"/>
                        </a:lnSpc>
                        <a:spcAft>
                          <a:spcPts val="300"/>
                        </a:spcAft>
                        <a:buFont typeface="Symbol"/>
                        <a:buChar char=""/>
                      </a:pPr>
                      <a:r>
                        <a:rPr lang="en-AU" sz="900" dirty="0">
                          <a:effectLst/>
                        </a:rPr>
                        <a:t>Wash and wipe tables and seatings; and.</a:t>
                      </a:r>
                    </a:p>
                    <a:p>
                      <a:pPr marL="342900" lvl="0" indent="-342900" algn="just">
                        <a:lnSpc>
                          <a:spcPct val="115000"/>
                        </a:lnSpc>
                        <a:spcAft>
                          <a:spcPts val="300"/>
                        </a:spcAft>
                        <a:buFont typeface="Symbol"/>
                        <a:buChar char=""/>
                      </a:pPr>
                      <a:r>
                        <a:rPr lang="en-AU" sz="900" dirty="0">
                          <a:effectLst/>
                        </a:rPr>
                        <a:t>Clean all spills surrounding the tables and seating.</a:t>
                      </a:r>
                      <a:endParaRPr lang="en-AU" sz="900" dirty="0">
                        <a:effectLst/>
                        <a:latin typeface="Calibri"/>
                        <a:ea typeface="Calibri"/>
                        <a:cs typeface="Times New Roman"/>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580">
                        <a:spcBef>
                          <a:spcPts val="600"/>
                        </a:spcBef>
                        <a:spcAft>
                          <a:spcPts val="300"/>
                        </a:spcAft>
                      </a:pPr>
                      <a:r>
                        <a:rPr lang="en-AU" sz="900" dirty="0">
                          <a:effectLst/>
                        </a:rPr>
                        <a:t>2 per week (except cat A during the nominated period).</a:t>
                      </a:r>
                      <a:endParaRPr lang="en-AU" sz="900" dirty="0">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999">
                <a:tc rowSpan="2">
                  <a:txBody>
                    <a:bodyPr/>
                    <a:lstStyle/>
                    <a:p>
                      <a:pPr marL="68580" algn="just">
                        <a:spcBef>
                          <a:spcPts val="600"/>
                        </a:spcBef>
                        <a:spcAft>
                          <a:spcPts val="300"/>
                        </a:spcAft>
                      </a:pPr>
                      <a:r>
                        <a:rPr lang="en-AU" sz="900" b="0" dirty="0">
                          <a:solidFill>
                            <a:schemeClr val="tx1"/>
                          </a:solidFill>
                          <a:effectLst/>
                        </a:rPr>
                        <a:t>Repairs</a:t>
                      </a:r>
                      <a:endParaRPr lang="en-AU" sz="900" b="0" dirty="0">
                        <a:solidFill>
                          <a:schemeClr val="tx1"/>
                        </a:solidFill>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580" algn="just">
                        <a:lnSpc>
                          <a:spcPct val="115000"/>
                        </a:lnSpc>
                        <a:spcBef>
                          <a:spcPts val="300"/>
                        </a:spcBef>
                        <a:spcAft>
                          <a:spcPts val="300"/>
                        </a:spcAft>
                      </a:pPr>
                      <a:r>
                        <a:rPr lang="en-AU" sz="900" dirty="0">
                          <a:effectLst/>
                        </a:rPr>
                        <a:t>At the completion of cleaning turn on BBQ and check it is functioning, report any issues/damage for repair</a:t>
                      </a:r>
                      <a:endParaRPr lang="en-AU" sz="900" dirty="0">
                        <a:effectLst/>
                        <a:latin typeface="Calibri"/>
                        <a:ea typeface="Calibri"/>
                        <a:cs typeface="Times New Roman"/>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580">
                        <a:spcBef>
                          <a:spcPts val="600"/>
                        </a:spcBef>
                        <a:spcAft>
                          <a:spcPts val="300"/>
                        </a:spcAft>
                      </a:pPr>
                      <a:r>
                        <a:rPr lang="en-AU" sz="900" dirty="0">
                          <a:effectLst/>
                        </a:rPr>
                        <a:t>Within one working day.</a:t>
                      </a:r>
                      <a:endParaRPr lang="en-AU" sz="900" dirty="0">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252999">
                <a:tc vMerge="1">
                  <a:txBody>
                    <a:bodyPr/>
                    <a:lstStyle/>
                    <a:p>
                      <a:endParaRPr lang="en-AU"/>
                    </a:p>
                  </a:txBody>
                  <a:tcPr/>
                </a:tc>
                <a:tc>
                  <a:txBody>
                    <a:bodyPr/>
                    <a:lstStyle/>
                    <a:p>
                      <a:pPr marL="68580" algn="just">
                        <a:lnSpc>
                          <a:spcPct val="115000"/>
                        </a:lnSpc>
                        <a:spcBef>
                          <a:spcPts val="300"/>
                        </a:spcBef>
                        <a:spcAft>
                          <a:spcPts val="300"/>
                        </a:spcAft>
                      </a:pPr>
                      <a:r>
                        <a:rPr lang="en-AU" sz="900" dirty="0">
                          <a:effectLst/>
                        </a:rPr>
                        <a:t>Visually check the condition of all BBQ’s and picnic tables and report any requirements for upgrades or repairs</a:t>
                      </a:r>
                      <a:endParaRPr lang="en-AU" sz="900" dirty="0">
                        <a:effectLst/>
                        <a:latin typeface="Calibri"/>
                        <a:ea typeface="Calibri"/>
                        <a:cs typeface="Times New Roman"/>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580">
                        <a:spcBef>
                          <a:spcPts val="600"/>
                        </a:spcBef>
                        <a:spcAft>
                          <a:spcPts val="300"/>
                        </a:spcAft>
                      </a:pPr>
                      <a:r>
                        <a:rPr lang="en-AU" sz="900" dirty="0">
                          <a:effectLst/>
                        </a:rPr>
                        <a:t>Within one working day.</a:t>
                      </a:r>
                      <a:endParaRPr lang="en-AU" sz="900" dirty="0">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29999">
                <a:tc>
                  <a:txBody>
                    <a:bodyPr/>
                    <a:lstStyle/>
                    <a:p>
                      <a:pPr marL="68580" algn="just">
                        <a:spcBef>
                          <a:spcPts val="600"/>
                        </a:spcBef>
                        <a:spcAft>
                          <a:spcPts val="300"/>
                        </a:spcAft>
                      </a:pPr>
                      <a:r>
                        <a:rPr lang="en-AU" sz="900" b="0" dirty="0">
                          <a:solidFill>
                            <a:schemeClr val="tx1"/>
                          </a:solidFill>
                          <a:effectLst/>
                        </a:rPr>
                        <a:t>Litter Control</a:t>
                      </a:r>
                      <a:endParaRPr lang="en-AU" sz="900" b="0" dirty="0">
                        <a:solidFill>
                          <a:schemeClr val="tx1"/>
                        </a:solidFill>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580" algn="just">
                        <a:lnSpc>
                          <a:spcPct val="115000"/>
                        </a:lnSpc>
                        <a:spcBef>
                          <a:spcPts val="300"/>
                        </a:spcBef>
                        <a:spcAft>
                          <a:spcPts val="300"/>
                        </a:spcAft>
                      </a:pPr>
                      <a:r>
                        <a:rPr lang="en-AU" sz="900" dirty="0">
                          <a:effectLst/>
                        </a:rPr>
                        <a:t>Remove all litter within a 5 meter radius of picnic tables and BBQs </a:t>
                      </a:r>
                    </a:p>
                    <a:p>
                      <a:pPr marL="68580" algn="just">
                        <a:lnSpc>
                          <a:spcPct val="115000"/>
                        </a:lnSpc>
                        <a:spcBef>
                          <a:spcPts val="300"/>
                        </a:spcBef>
                        <a:spcAft>
                          <a:spcPts val="300"/>
                        </a:spcAft>
                      </a:pPr>
                      <a:r>
                        <a:rPr lang="en-AU" sz="900" dirty="0">
                          <a:effectLst/>
                        </a:rPr>
                        <a:t>Leaf blow surrounding paved area.</a:t>
                      </a:r>
                      <a:endParaRPr lang="en-AU" sz="900" dirty="0">
                        <a:effectLst/>
                        <a:latin typeface="Calibri"/>
                        <a:ea typeface="Calibri"/>
                        <a:cs typeface="Times New Roman"/>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68580">
                        <a:spcBef>
                          <a:spcPts val="600"/>
                        </a:spcBef>
                        <a:spcAft>
                          <a:spcPts val="300"/>
                        </a:spcAft>
                      </a:pPr>
                      <a:r>
                        <a:rPr lang="en-AU" sz="900" dirty="0">
                          <a:effectLst/>
                        </a:rPr>
                        <a:t>2 per week (except cat A during the nominated period).</a:t>
                      </a:r>
                      <a:endParaRPr lang="en-AU" sz="900" dirty="0">
                        <a:effectLst/>
                        <a:latin typeface="Calibri"/>
                        <a:ea typeface="Calibri"/>
                        <a:cs typeface="Helvetica-Bold"/>
                      </a:endParaRPr>
                    </a:p>
                  </a:txBody>
                  <a:tcPr marL="55000" marR="5500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321247087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PowerPointTemplate</Template>
  <TotalTime>885</TotalTime>
  <Words>747</Words>
  <Application>Microsoft Office PowerPoint</Application>
  <PresentationFormat>On-screen Show (4:3)</PresentationFormat>
  <Paragraphs>109</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PowerPointTemplate</vt:lpstr>
      <vt:lpstr>PowerPoint Presentation</vt:lpstr>
      <vt:lpstr>Wyndham City</vt:lpstr>
      <vt:lpstr>PowerPoint Presentation</vt:lpstr>
      <vt:lpstr>PowerPoint Presentation</vt:lpstr>
      <vt:lpstr>PowerPoint Presentation</vt:lpstr>
      <vt:lpstr>PowerPoint Presentation</vt:lpstr>
      <vt:lpstr>PowerPoint Presentation</vt:lpstr>
      <vt:lpstr>NB – Refer to 1.1 (Routine Surveys, On-going Inspections, Meetings and Reports) for further information on features outside the specific maintenance standard.  NB – If the BBQ or Picnic Area is being used by the public, the service provider shall come back at a later time to clean the facility.  NB – Refer to attachment 2 (schedule of BBQ and Picnic Areas)</vt:lpstr>
      <vt:lpstr>PowerPoint Presentation</vt:lpstr>
      <vt:lpstr>PowerPoint Presentation</vt:lpstr>
      <vt:lpstr>PowerPoint Presentation</vt:lpstr>
    </vt:vector>
  </TitlesOfParts>
  <Company>Wyndham City Council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Melinda Fay</dc:creator>
  <cp:lastModifiedBy>Shane Walden</cp:lastModifiedBy>
  <cp:revision>79</cp:revision>
  <cp:lastPrinted>2013-11-15T02:32:19Z</cp:lastPrinted>
  <dcterms:created xsi:type="dcterms:W3CDTF">2013-08-19T04:59:38Z</dcterms:created>
  <dcterms:modified xsi:type="dcterms:W3CDTF">2013-11-18T22:19:21Z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hecked by">
    <vt:lpwstr>32123</vt:lpwstr>
  </property>
  <property fmtid="{D5CDD505-2E9C-101B-9397-08002B2CF9AE}" pid="3" name="Objective-Id">
    <vt:lpwstr>A248887</vt:lpwstr>
  </property>
  <property fmtid="{D5CDD505-2E9C-101B-9397-08002B2CF9AE}" pid="4" name="Objective-Title">
    <vt:lpwstr>Graffiti Management Strategy 2014 - 2017 - Councillor Breifing Presentation - 2013-08-19</vt:lpwstr>
  </property>
  <property fmtid="{D5CDD505-2E9C-101B-9397-08002B2CF9AE}" pid="5" name="Objective-Comment">
    <vt:lpwstr>Author: mfay, Last Modified: 22/08/2013 08:38:24</vt:lpwstr>
  </property>
  <property fmtid="{D5CDD505-2E9C-101B-9397-08002B2CF9AE}" pid="6" name="Objective-CreationStamp">
    <vt:filetime>2013-08-30T09:12:05Z</vt:filetime>
  </property>
  <property fmtid="{D5CDD505-2E9C-101B-9397-08002B2CF9AE}" pid="7" name="Objective-IsApproved">
    <vt:bool>false</vt:bool>
  </property>
  <property fmtid="{D5CDD505-2E9C-101B-9397-08002B2CF9AE}" pid="8" name="Objective-IsPublished">
    <vt:bool>false</vt:bool>
  </property>
  <property fmtid="{D5CDD505-2E9C-101B-9397-08002B2CF9AE}" pid="9" name="Objective-DatePublished">
    <vt:lpwstr/>
  </property>
  <property fmtid="{D5CDD505-2E9C-101B-9397-08002B2CF9AE}" pid="10" name="Objective-ModificationStamp">
    <vt:filetime>2013-11-15T04:11:21Z</vt:filetime>
  </property>
  <property fmtid="{D5CDD505-2E9C-101B-9397-08002B2CF9AE}" pid="11" name="Objective-Owner">
    <vt:lpwstr>WIN.Migration</vt:lpwstr>
  </property>
  <property fmtid="{D5CDD505-2E9C-101B-9397-08002B2CF9AE}" pid="12" name="Objective-Path">
    <vt:lpwstr>Objective Global Folder:Corporate Management:Policies Strategies &amp; Plans:Graffiti Management Strategy:</vt:lpwstr>
  </property>
  <property fmtid="{D5CDD505-2E9C-101B-9397-08002B2CF9AE}" pid="13" name="Objective-Parent">
    <vt:lpwstr>Graffiti Management Strategy</vt:lpwstr>
  </property>
  <property fmtid="{D5CDD505-2E9C-101B-9397-08002B2CF9AE}" pid="14" name="Objective-State">
    <vt:lpwstr>Being Edited</vt:lpwstr>
  </property>
  <property fmtid="{D5CDD505-2E9C-101B-9397-08002B2CF9AE}" pid="15" name="Objective-Version">
    <vt:lpwstr>14.1</vt:lpwstr>
  </property>
  <property fmtid="{D5CDD505-2E9C-101B-9397-08002B2CF9AE}" pid="16" name="Objective-VersionNumber">
    <vt:r8>15</vt:r8>
  </property>
  <property fmtid="{D5CDD505-2E9C-101B-9397-08002B2CF9AE}" pid="17" name="Objective-VersionComment">
    <vt:lpwstr/>
  </property>
  <property fmtid="{D5CDD505-2E9C-101B-9397-08002B2CF9AE}" pid="18" name="Objective-FileNumber">
    <vt:lpwstr>qA192168</vt:lpwstr>
  </property>
  <property fmtid="{D5CDD505-2E9C-101B-9397-08002B2CF9AE}" pid="19" name="Objective-Classification">
    <vt:lpwstr>[Inherited - Unclassified]</vt:lpwstr>
  </property>
  <property fmtid="{D5CDD505-2E9C-101B-9397-08002B2CF9AE}" pid="20" name="Objective-Caveats">
    <vt:lpwstr/>
  </property>
  <property fmtid="{D5CDD505-2E9C-101B-9397-08002B2CF9AE}" pid="21" name="Objective-Delivery Mode [system]">
    <vt:lpwstr>Internal</vt:lpwstr>
  </property>
</Properties>
</file>