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78" r:id="rId2"/>
    <p:sldId id="295" r:id="rId3"/>
    <p:sldId id="281" r:id="rId4"/>
    <p:sldId id="282" r:id="rId5"/>
    <p:sldId id="283" r:id="rId6"/>
    <p:sldId id="284" r:id="rId7"/>
    <p:sldId id="285" r:id="rId8"/>
    <p:sldId id="293" r:id="rId9"/>
    <p:sldId id="297" r:id="rId10"/>
    <p:sldId id="313" r:id="rId11"/>
    <p:sldId id="312" r:id="rId12"/>
    <p:sldId id="319" r:id="rId13"/>
    <p:sldId id="311" r:id="rId14"/>
    <p:sldId id="310" r:id="rId15"/>
    <p:sldId id="318" r:id="rId16"/>
    <p:sldId id="320" r:id="rId17"/>
    <p:sldId id="309" r:id="rId18"/>
    <p:sldId id="321" r:id="rId19"/>
    <p:sldId id="308" r:id="rId20"/>
    <p:sldId id="307" r:id="rId21"/>
    <p:sldId id="306" r:id="rId22"/>
    <p:sldId id="322" r:id="rId23"/>
    <p:sldId id="305" r:id="rId24"/>
    <p:sldId id="304" r:id="rId25"/>
    <p:sldId id="303" r:id="rId26"/>
    <p:sldId id="323" r:id="rId27"/>
    <p:sldId id="302" r:id="rId28"/>
    <p:sldId id="301" r:id="rId29"/>
    <p:sldId id="300" r:id="rId30"/>
    <p:sldId id="299" r:id="rId31"/>
    <p:sldId id="298" r:id="rId32"/>
    <p:sldId id="316" r:id="rId33"/>
    <p:sldId id="317" r:id="rId34"/>
    <p:sldId id="315" r:id="rId35"/>
    <p:sldId id="277" r:id="rId36"/>
    <p:sldId id="256" r:id="rId37"/>
    <p:sldId id="257" r:id="rId38"/>
    <p:sldId id="258" r:id="rId39"/>
    <p:sldId id="259" r:id="rId40"/>
    <p:sldId id="263" r:id="rId41"/>
    <p:sldId id="265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66F2E-3E6E-4981-9B45-5B7A883B6F63}" type="datetimeFigureOut">
              <a:rPr lang="en-AU" smtClean="0"/>
              <a:pPr/>
              <a:t>18/03/2013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14DAD-9704-4111-BD0D-42CA6C04A17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91C18C-96A4-483C-AAC3-4A16CC5299DB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F74-453C-4738-8376-0884E31B4527}" type="datetimeFigureOut">
              <a:rPr lang="en-AU" smtClean="0"/>
              <a:pPr/>
              <a:t>18/03/2013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C874-DE75-4DBA-870A-7CEC6478BF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F74-453C-4738-8376-0884E31B4527}" type="datetimeFigureOut">
              <a:rPr lang="en-AU" smtClean="0"/>
              <a:pPr/>
              <a:t>18/03/2013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C874-DE75-4DBA-870A-7CEC6478BF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F74-453C-4738-8376-0884E31B4527}" type="datetimeFigureOut">
              <a:rPr lang="en-AU" smtClean="0"/>
              <a:pPr/>
              <a:t>18/03/2013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C874-DE75-4DBA-870A-7CEC6478BF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F74-453C-4738-8376-0884E31B4527}" type="datetimeFigureOut">
              <a:rPr lang="en-AU" smtClean="0"/>
              <a:pPr/>
              <a:t>18/03/2013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C874-DE75-4DBA-870A-7CEC6478BF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F74-453C-4738-8376-0884E31B4527}" type="datetimeFigureOut">
              <a:rPr lang="en-AU" smtClean="0"/>
              <a:pPr/>
              <a:t>18/03/2013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C874-DE75-4DBA-870A-7CEC6478BF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F74-453C-4738-8376-0884E31B4527}" type="datetimeFigureOut">
              <a:rPr lang="en-AU" smtClean="0"/>
              <a:pPr/>
              <a:t>18/03/2013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C874-DE75-4DBA-870A-7CEC6478BF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F74-453C-4738-8376-0884E31B4527}" type="datetimeFigureOut">
              <a:rPr lang="en-AU" smtClean="0"/>
              <a:pPr/>
              <a:t>18/03/2013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C874-DE75-4DBA-870A-7CEC6478BF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F74-453C-4738-8376-0884E31B4527}" type="datetimeFigureOut">
              <a:rPr lang="en-AU" smtClean="0"/>
              <a:pPr/>
              <a:t>18/03/2013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C874-DE75-4DBA-870A-7CEC6478BF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F74-453C-4738-8376-0884E31B4527}" type="datetimeFigureOut">
              <a:rPr lang="en-AU" smtClean="0"/>
              <a:pPr/>
              <a:t>18/03/2013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C874-DE75-4DBA-870A-7CEC6478BF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F74-453C-4738-8376-0884E31B4527}" type="datetimeFigureOut">
              <a:rPr lang="en-AU" smtClean="0"/>
              <a:pPr/>
              <a:t>18/03/2013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C874-DE75-4DBA-870A-7CEC6478BF1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F74-453C-4738-8376-0884E31B4527}" type="datetimeFigureOut">
              <a:rPr lang="en-AU" smtClean="0"/>
              <a:pPr/>
              <a:t>18/03/2013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4BC874-DE75-4DBA-870A-7CEC6478BF1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ABAF74-453C-4738-8376-0884E31B4527}" type="datetimeFigureOut">
              <a:rPr lang="en-AU" smtClean="0"/>
              <a:pPr/>
              <a:t>18/03/2013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4BC874-DE75-4DBA-870A-7CEC6478BF13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/url?sa=i&amp;rct=j&amp;q=&amp;esrc=s&amp;frm=1&amp;source=images&amp;cd=&amp;cad=rja&amp;docid=PSubk04bncN0YM&amp;tbnid=RxyiWdZlJgYUJM:&amp;ved=0CAUQjRw&amp;url=http://www.stayz.com.au/13482&amp;ei=XlkHUaqZGYunkAWIkYGoBQ&amp;bvm=bv.41524429,d.dGI&amp;psig=AFQjCNEXNudwKJp6YDQNBrc9U80yZZ74wQ&amp;ust=1359522526903814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7588" y="220663"/>
            <a:ext cx="15176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8" descr="330_70_13 MLTATF Poweroint template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352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89038" y="1487488"/>
            <a:ext cx="6808787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Metropolitan Planning Strategy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Infrastructure, Economy, Opportunity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rgbClr val="FFFF0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Bernard McNamara</a:t>
            </a:r>
            <a:endParaRPr lang="en-US" dirty="0">
              <a:solidFill>
                <a:srgbClr val="FFFF0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Member, Ministerial </a:t>
            </a:r>
            <a:r>
              <a:rPr lang="en-US" dirty="0">
                <a:solidFill>
                  <a:srgbClr val="FFFF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Advisory Committee (MAC)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for the Metropolitan Planning 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Strategy</a:t>
            </a:r>
            <a:endParaRPr lang="en-US" dirty="0">
              <a:solidFill>
                <a:srgbClr val="FFFF0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FF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March 2013</a:t>
            </a:r>
            <a:endParaRPr lang="en-US" sz="1600" dirty="0">
              <a:solidFill>
                <a:srgbClr val="FFFF0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840412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Our challenges (e.g. 70/30 split for future pop. growth)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Our principles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Our strategy for the future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Sharing the benefits and sharing the responsibilities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Building from the neighbourhood to the metropolis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The layout of our city affects our life chances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Choice and capability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“Place” as a central organising element for the MPS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Equity</a:t>
            </a:r>
          </a:p>
          <a:p>
            <a:pPr>
              <a:buNone/>
            </a:pPr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10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404664"/>
            <a:ext cx="5884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800" b="1" dirty="0" smtClean="0">
                <a:solidFill>
                  <a:schemeClr val="accent3">
                    <a:lumMod val="50000"/>
                  </a:schemeClr>
                </a:solidFill>
              </a:rPr>
              <a:t>MELBOURNE – CITY OF CHOICE &amp; OPPORTUNITY</a:t>
            </a:r>
            <a:endParaRPr lang="en-AU" sz="2800" dirty="0">
              <a:solidFill>
                <a:schemeClr val="accent3">
                  <a:lumMod val="50000"/>
                </a:schemeClr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840412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Economic  pillars  and drivers of growth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Reducing the difference in productivity between the inner the outer areas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Creating more jobs and better access to jobs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‘Life chances’ 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Building a resilient economic future</a:t>
            </a: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11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5884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AU" sz="3200" b="1" dirty="0" smtClean="0">
                <a:solidFill>
                  <a:schemeClr val="accent3">
                    <a:lumMod val="50000"/>
                  </a:schemeClr>
                </a:solidFill>
              </a:rPr>
              <a:t>JOBS AND SKILLS </a:t>
            </a:r>
            <a:endParaRPr lang="en-A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81063"/>
            <a:ext cx="9144000" cy="5976937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Content Placeholder 2"/>
          <p:cNvSpPr>
            <a:spLocks noGrp="1"/>
          </p:cNvSpPr>
          <p:nvPr>
            <p:ph sz="half" idx="1"/>
          </p:nvPr>
        </p:nvSpPr>
        <p:spPr>
          <a:xfrm>
            <a:off x="227013" y="881063"/>
            <a:ext cx="4716462" cy="5976937"/>
          </a:xfrm>
        </p:spPr>
        <p:txBody>
          <a:bodyPr/>
          <a:lstStyle/>
          <a:p>
            <a:r>
              <a:rPr lang="en-US" sz="2000" dirty="0" smtClean="0">
                <a:solidFill>
                  <a:srgbClr val="008080"/>
                </a:solidFill>
                <a:latin typeface="Verdana" charset="0"/>
              </a:rPr>
              <a:t>Increasing job densities and expanding types of jobs</a:t>
            </a:r>
          </a:p>
          <a:p>
            <a:r>
              <a:rPr lang="en-US" sz="2000" dirty="0" smtClean="0">
                <a:solidFill>
                  <a:srgbClr val="008080"/>
                </a:solidFill>
                <a:latin typeface="Verdana" charset="0"/>
              </a:rPr>
              <a:t>Nationally Significant Innovation and Employment Clusters (e.g. </a:t>
            </a:r>
            <a:r>
              <a:rPr lang="en-US" sz="2000" dirty="0" err="1" smtClean="0">
                <a:solidFill>
                  <a:srgbClr val="008080"/>
                </a:solidFill>
                <a:latin typeface="Verdana" charset="0"/>
              </a:rPr>
              <a:t>Monash</a:t>
            </a:r>
            <a:r>
              <a:rPr lang="en-US" sz="2000" dirty="0" smtClean="0">
                <a:solidFill>
                  <a:srgbClr val="008080"/>
                </a:solidFill>
                <a:latin typeface="Verdana" charset="0"/>
              </a:rPr>
              <a:t> cluster), west? and north? – </a:t>
            </a:r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US" sz="2000" dirty="0" smtClean="0">
                <a:solidFill>
                  <a:srgbClr val="008080"/>
                </a:solidFill>
                <a:latin typeface="Verdana" charset="0"/>
              </a:rPr>
              <a:t>Reduce cross city commute, increase productivity levels and reduce greenhouse emissions.</a:t>
            </a:r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US" sz="2000" dirty="0" smtClean="0">
                <a:solidFill>
                  <a:srgbClr val="008080"/>
                </a:solidFill>
                <a:latin typeface="Verdana" charset="0"/>
              </a:rPr>
              <a:t>20 minute city concept – live and work locally.</a:t>
            </a:r>
          </a:p>
          <a:p>
            <a:r>
              <a:rPr lang="en-US" sz="2000" dirty="0" smtClean="0">
                <a:solidFill>
                  <a:srgbClr val="008080"/>
                </a:solidFill>
                <a:latin typeface="Verdana" charset="0"/>
              </a:rPr>
              <a:t>Access is really important - Buses and more buses, walking and cycling.</a:t>
            </a:r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>
              <a:buFont typeface="Arial" charset="0"/>
              <a:buNone/>
            </a:pPr>
            <a:endParaRPr lang="en-AU" sz="1800" dirty="0" smtClean="0"/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2970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2B5EBD-3352-4BDA-B527-44F15591DCFC}" type="slidenum">
              <a:rPr lang="en-US"/>
              <a:pPr/>
              <a:t>12</a:t>
            </a:fld>
            <a:endParaRPr lang="en-US"/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90488" y="50800"/>
            <a:ext cx="66754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000">
                <a:solidFill>
                  <a:srgbClr val="008080"/>
                </a:solidFill>
                <a:latin typeface="Verdana" charset="0"/>
              </a:rPr>
              <a:t>More jobs in the suburbs</a:t>
            </a:r>
          </a:p>
        </p:txBody>
      </p:sp>
      <p:pic>
        <p:nvPicPr>
          <p:cNvPr id="29703" name="Picture 1" descr="D:\metro strategy\graphics for discussion paper\LOCATION OF EMPLOYMENT CONCENTRATIONS IN MELBOUR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675" y="1127125"/>
            <a:ext cx="3944938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840412"/>
          </a:xfrm>
        </p:spPr>
        <p:txBody>
          <a:bodyPr>
            <a:normAutofit fontScale="62500" lnSpcReduction="20000"/>
          </a:bodyPr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pPr>
              <a:buNone/>
            </a:pPr>
            <a:r>
              <a:rPr lang="en-AU" sz="2400" b="1" i="1" dirty="0" smtClean="0">
                <a:solidFill>
                  <a:schemeClr val="accent3">
                    <a:lumMod val="50000"/>
                  </a:schemeClr>
                </a:solidFill>
              </a:rPr>
              <a:t>Narrative: Right housing, right price, right location.</a:t>
            </a:r>
            <a:endParaRPr lang="en-A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A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Population growth </a:t>
            </a:r>
          </a:p>
          <a:p>
            <a:pPr>
              <a:buFont typeface="Wingdings" pitchFamily="2" charset="2"/>
              <a:buChar char="Ø"/>
            </a:pPr>
            <a:endParaRPr lang="en-A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Balancing the growth</a:t>
            </a:r>
          </a:p>
          <a:p>
            <a:pPr lvl="0">
              <a:buFont typeface="Wingdings" pitchFamily="2" charset="2"/>
              <a:buChar char="Ø"/>
            </a:pPr>
            <a:endParaRPr lang="en-A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Living affordability</a:t>
            </a:r>
          </a:p>
          <a:p>
            <a:pPr>
              <a:buFont typeface="Wingdings" pitchFamily="2" charset="2"/>
              <a:buChar char="Ø"/>
            </a:pPr>
            <a:endParaRPr lang="en-A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Housing to meet our needs</a:t>
            </a:r>
          </a:p>
          <a:p>
            <a:pPr>
              <a:buNone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Innovation in the housing market ; Alternative approaches to delivering housing</a:t>
            </a:r>
          </a:p>
          <a:p>
            <a:pPr>
              <a:buFont typeface="Wingdings" pitchFamily="2" charset="2"/>
              <a:buChar char="Ø"/>
            </a:pPr>
            <a:endParaRPr lang="en-A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 Regional housing targets</a:t>
            </a:r>
          </a:p>
          <a:p>
            <a:pPr>
              <a:buFont typeface="Wingdings" pitchFamily="2" charset="2"/>
              <a:buChar char="Ø"/>
            </a:pPr>
            <a:endParaRPr lang="en-A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Dwelling types and numbers</a:t>
            </a:r>
          </a:p>
          <a:p>
            <a:pPr>
              <a:buNone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Density and form</a:t>
            </a:r>
          </a:p>
          <a:p>
            <a:pPr>
              <a:buNone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Mixed-use development</a:t>
            </a:r>
          </a:p>
          <a:p>
            <a:pPr>
              <a:buNone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Social Housing</a:t>
            </a:r>
          </a:p>
          <a:p>
            <a:pPr>
              <a:buNone/>
            </a:pPr>
            <a:r>
              <a:rPr lang="en-AU" sz="2400" dirty="0" smtClean="0"/>
              <a:t> </a:t>
            </a:r>
          </a:p>
          <a:p>
            <a:pPr lvl="0">
              <a:buNone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13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5884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AU" sz="3200" b="1" dirty="0" smtClean="0">
                <a:solidFill>
                  <a:schemeClr val="accent3">
                    <a:lumMod val="50000"/>
                  </a:schemeClr>
                </a:solidFill>
              </a:rPr>
              <a:t>HOUSING</a:t>
            </a:r>
            <a:endParaRPr lang="en-A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840412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14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58848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 dirty="0" smtClean="0">
                <a:solidFill>
                  <a:srgbClr val="008080"/>
                </a:solidFill>
                <a:latin typeface="Verdana" charset="0"/>
              </a:rPr>
              <a:t>Living affordability</a:t>
            </a:r>
            <a:endParaRPr lang="en-AU" sz="3200" dirty="0">
              <a:solidFill>
                <a:srgbClr val="008080"/>
              </a:solidFill>
              <a:latin typeface="Verdana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7626" t="35634" r="25838" b="11864"/>
          <a:stretch>
            <a:fillRect/>
          </a:stretch>
        </p:blipFill>
        <p:spPr bwMode="auto">
          <a:xfrm>
            <a:off x="673100" y="923925"/>
            <a:ext cx="8370888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52525"/>
            <a:ext cx="9180513" cy="5705475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Content Placeholder 2"/>
          <p:cNvSpPr>
            <a:spLocks noGrp="1"/>
          </p:cNvSpPr>
          <p:nvPr>
            <p:ph sz="half" idx="1"/>
          </p:nvPr>
        </p:nvSpPr>
        <p:spPr>
          <a:xfrm>
            <a:off x="525463" y="1258888"/>
            <a:ext cx="4813300" cy="5722937"/>
          </a:xfrm>
        </p:spPr>
        <p:txBody>
          <a:bodyPr/>
          <a:lstStyle/>
          <a:p>
            <a:r>
              <a:rPr lang="en-US" sz="2000" dirty="0" smtClean="0">
                <a:solidFill>
                  <a:srgbClr val="008080"/>
                </a:solidFill>
                <a:latin typeface="Verdana" charset="0"/>
              </a:rPr>
              <a:t>Delivering diverse housing in the right locations at a reasonable price</a:t>
            </a:r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US" sz="2000" dirty="0" smtClean="0">
                <a:solidFill>
                  <a:srgbClr val="008080"/>
                </a:solidFill>
                <a:latin typeface="Verdana" charset="0"/>
              </a:rPr>
              <a:t>End of life housing stock </a:t>
            </a:r>
          </a:p>
          <a:p>
            <a:r>
              <a:rPr lang="en-US" sz="2000" dirty="0" smtClean="0">
                <a:solidFill>
                  <a:srgbClr val="008080"/>
                </a:solidFill>
                <a:latin typeface="Verdana" charset="0"/>
              </a:rPr>
              <a:t>Downsizing to smaller dwellings – incentives?</a:t>
            </a:r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US" sz="2000" dirty="0" smtClean="0">
                <a:solidFill>
                  <a:srgbClr val="008080"/>
                </a:solidFill>
                <a:latin typeface="Verdana" charset="0"/>
              </a:rPr>
              <a:t>Unlocking the capacity of established suburbs so that young and old can live in these areas?</a:t>
            </a:r>
          </a:p>
          <a:p>
            <a:r>
              <a:rPr lang="en-US" sz="2000" dirty="0" smtClean="0">
                <a:solidFill>
                  <a:srgbClr val="008080"/>
                </a:solidFill>
                <a:latin typeface="Verdana" charset="0"/>
              </a:rPr>
              <a:t>More social housing</a:t>
            </a:r>
          </a:p>
          <a:p>
            <a:r>
              <a:rPr lang="en-US" sz="2000" dirty="0" smtClean="0">
                <a:solidFill>
                  <a:srgbClr val="008080"/>
                </a:solidFill>
                <a:latin typeface="Verdana" charset="0"/>
              </a:rPr>
              <a:t>How can we get $100,000 off the cost of construction of a 3 bedroom dwelling in the middle suburbs?</a:t>
            </a: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>
              <a:buFont typeface="Arial" charset="0"/>
              <a:buNone/>
            </a:pPr>
            <a:r>
              <a:rPr lang="en-US" sz="2000" dirty="0" smtClean="0">
                <a:solidFill>
                  <a:srgbClr val="008080"/>
                </a:solidFill>
                <a:latin typeface="Verdana" charset="0"/>
              </a:rPr>
              <a:t> </a:t>
            </a:r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1753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92CCCA-EB66-418C-ADCB-875B0C78BFA6}" type="slidenum">
              <a:rPr lang="en-US"/>
              <a:pPr/>
              <a:t>15</a:t>
            </a:fld>
            <a:endParaRPr lang="en-US"/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244475" y="119063"/>
            <a:ext cx="62642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solidFill>
                  <a:srgbClr val="008080"/>
                </a:solidFill>
                <a:latin typeface="Verdana" charset="0"/>
              </a:rPr>
              <a:t>Housing choice to match your budget</a:t>
            </a:r>
          </a:p>
        </p:txBody>
      </p:sp>
      <p:pic>
        <p:nvPicPr>
          <p:cNvPr id="31751" name="Picture 2" descr="C:\Documents and Settings\Administrator\My Documents\My Pictures\Europe 2009\Img0010\DSCN0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8763" y="3502025"/>
            <a:ext cx="380523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" descr="http://static.stayz.com.au/property/image/01/34/82/img_13482_767777780773_max800x6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1152525"/>
            <a:ext cx="349726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1413"/>
            <a:ext cx="8686800" cy="5132387"/>
          </a:xfrm>
        </p:spPr>
        <p:txBody>
          <a:bodyPr/>
          <a:lstStyle/>
          <a:p>
            <a:r>
              <a:rPr lang="en-US" sz="1800" dirty="0" smtClean="0">
                <a:solidFill>
                  <a:srgbClr val="008080"/>
                </a:solidFill>
                <a:latin typeface="Verdana" charset="0"/>
              </a:rPr>
              <a:t>Brownfield and </a:t>
            </a:r>
            <a:r>
              <a:rPr lang="en-US" sz="1800" dirty="0" err="1" smtClean="0">
                <a:solidFill>
                  <a:srgbClr val="008080"/>
                </a:solidFill>
                <a:latin typeface="Verdana" charset="0"/>
              </a:rPr>
              <a:t>Greyfield</a:t>
            </a:r>
            <a:r>
              <a:rPr lang="en-US" sz="1800" dirty="0" smtClean="0">
                <a:solidFill>
                  <a:srgbClr val="008080"/>
                </a:solidFill>
                <a:latin typeface="Verdana" charset="0"/>
              </a:rPr>
              <a:t> sites – how to make productive?</a:t>
            </a:r>
          </a:p>
          <a:p>
            <a:r>
              <a:rPr lang="en-AU" sz="1800" dirty="0" smtClean="0">
                <a:solidFill>
                  <a:srgbClr val="008080"/>
                </a:solidFill>
                <a:latin typeface="Verdana" charset="0"/>
              </a:rPr>
              <a:t>C</a:t>
            </a:r>
            <a:r>
              <a:rPr lang="en-US" sz="1800" dirty="0" err="1" smtClean="0">
                <a:solidFill>
                  <a:srgbClr val="008080"/>
                </a:solidFill>
                <a:latin typeface="Verdana" charset="0"/>
              </a:rPr>
              <a:t>riteria</a:t>
            </a:r>
            <a:r>
              <a:rPr lang="en-US" sz="1800" dirty="0" smtClean="0">
                <a:solidFill>
                  <a:srgbClr val="008080"/>
                </a:solidFill>
                <a:latin typeface="Verdana" charset="0"/>
              </a:rPr>
              <a:t> for the identifying suitable sites and precincts for urban renewal and urban infill</a:t>
            </a:r>
          </a:p>
          <a:p>
            <a:r>
              <a:rPr lang="en-US" sz="1800" dirty="0" smtClean="0">
                <a:solidFill>
                  <a:srgbClr val="008080"/>
                </a:solidFill>
                <a:latin typeface="Verdana" charset="0"/>
              </a:rPr>
              <a:t>What planning mechanisms can we apply to facilitate mixed use development in locations where we want it to occur?</a:t>
            </a:r>
          </a:p>
          <a:p>
            <a:r>
              <a:rPr lang="en-US" sz="1800" dirty="0" smtClean="0">
                <a:solidFill>
                  <a:srgbClr val="008080"/>
                </a:solidFill>
                <a:latin typeface="Verdana" charset="0"/>
              </a:rPr>
              <a:t>Urban amenity and the importance of place making in all new development.</a:t>
            </a:r>
            <a:endParaRPr lang="en-AU" sz="18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1400" dirty="0" smtClean="0"/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072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1BA5F1-254F-4E55-9811-0F57EB4040EB}" type="slidenum">
              <a:rPr lang="en-US"/>
              <a:pPr/>
              <a:t>16</a:t>
            </a:fld>
            <a:endParaRPr lang="en-US"/>
          </a:p>
        </p:txBody>
      </p:sp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457200" y="111125"/>
            <a:ext cx="61245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Urban Renewal Precincts and Urban Infill Sites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0975" y="3232150"/>
            <a:ext cx="5732463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840412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AU" sz="2400" b="1" i="1" dirty="0" smtClean="0"/>
              <a:t>Narrative: Living and working locally – the 20 minute city</a:t>
            </a:r>
            <a:endParaRPr lang="en-AU" sz="2400" dirty="0" smtClean="0"/>
          </a:p>
          <a:p>
            <a:r>
              <a:rPr lang="en-AU" sz="2400" b="1" i="1" dirty="0" smtClean="0"/>
              <a:t> </a:t>
            </a:r>
            <a:endParaRPr lang="en-AU" sz="2400" dirty="0" smtClean="0"/>
          </a:p>
          <a:p>
            <a:pPr lvl="0"/>
            <a:r>
              <a:rPr lang="en-AU" sz="2400" dirty="0" smtClean="0"/>
              <a:t>Different densities deliver different services and facilities</a:t>
            </a:r>
          </a:p>
          <a:p>
            <a:pPr lvl="0"/>
            <a:r>
              <a:rPr lang="en-AU" sz="2400" dirty="0" smtClean="0"/>
              <a:t>Building sustainable communities</a:t>
            </a:r>
          </a:p>
          <a:p>
            <a:pPr lvl="0"/>
            <a:r>
              <a:rPr lang="en-AU" sz="2400" dirty="0" smtClean="0"/>
              <a:t>Place-making in your neighbourhood</a:t>
            </a: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17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5884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AU" sz="3200" b="1" dirty="0" smtClean="0"/>
              <a:t>NEIGHBOURHOOD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945187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4503738" cy="5338762"/>
          </a:xfrm>
        </p:spPr>
        <p:txBody>
          <a:bodyPr/>
          <a:lstStyle/>
          <a:p>
            <a:r>
              <a:rPr lang="en-US" sz="1800" dirty="0" smtClean="0">
                <a:solidFill>
                  <a:srgbClr val="008080"/>
                </a:solidFill>
                <a:latin typeface="Verdana" charset="0"/>
              </a:rPr>
              <a:t>Social sustainability – about people’s quality of life now and in the future.</a:t>
            </a:r>
          </a:p>
          <a:p>
            <a:r>
              <a:rPr lang="en-US" sz="1800" dirty="0" smtClean="0">
                <a:solidFill>
                  <a:srgbClr val="008080"/>
                </a:solidFill>
                <a:latin typeface="Verdana" charset="0"/>
              </a:rPr>
              <a:t>Create </a:t>
            </a:r>
            <a:r>
              <a:rPr lang="en-US" sz="1800" dirty="0" err="1" smtClean="0">
                <a:solidFill>
                  <a:srgbClr val="008080"/>
                </a:solidFill>
                <a:latin typeface="Verdana" charset="0"/>
              </a:rPr>
              <a:t>neighbourhoods</a:t>
            </a:r>
            <a:r>
              <a:rPr lang="en-US" sz="1800" dirty="0" smtClean="0">
                <a:solidFill>
                  <a:srgbClr val="008080"/>
                </a:solidFill>
                <a:latin typeface="Verdana" charset="0"/>
              </a:rPr>
              <a:t> that support individual and collective well-being</a:t>
            </a:r>
          </a:p>
          <a:p>
            <a:r>
              <a:rPr lang="en-US" sz="1800" dirty="0" smtClean="0">
                <a:solidFill>
                  <a:srgbClr val="008080"/>
                </a:solidFill>
                <a:latin typeface="Verdana" charset="0"/>
              </a:rPr>
              <a:t>Education and Health precincts – metropolitan, regional and local scales</a:t>
            </a:r>
          </a:p>
          <a:p>
            <a:r>
              <a:rPr lang="en-US" sz="1800" dirty="0" smtClean="0">
                <a:solidFill>
                  <a:srgbClr val="008080"/>
                </a:solidFill>
                <a:latin typeface="Verdana" charset="0"/>
              </a:rPr>
              <a:t>Make our </a:t>
            </a:r>
            <a:r>
              <a:rPr lang="en-US" sz="1800" dirty="0" err="1" smtClean="0">
                <a:solidFill>
                  <a:srgbClr val="008080"/>
                </a:solidFill>
                <a:latin typeface="Verdana" charset="0"/>
              </a:rPr>
              <a:t>neighbourhoods</a:t>
            </a:r>
            <a:r>
              <a:rPr lang="en-US" sz="1800" dirty="0" smtClean="0">
                <a:solidFill>
                  <a:srgbClr val="008080"/>
                </a:solidFill>
                <a:latin typeface="Verdana" charset="0"/>
              </a:rPr>
              <a:t> better places to live and work</a:t>
            </a:r>
          </a:p>
          <a:p>
            <a:r>
              <a:rPr lang="en-US" sz="1800" dirty="0" smtClean="0">
                <a:solidFill>
                  <a:srgbClr val="008080"/>
                </a:solidFill>
                <a:latin typeface="Verdana" charset="0"/>
              </a:rPr>
              <a:t>How can we accommodate different types of housing to enable people to age in their local area?</a:t>
            </a:r>
          </a:p>
          <a:p>
            <a:r>
              <a:rPr lang="en-US" sz="1800" dirty="0" smtClean="0">
                <a:solidFill>
                  <a:srgbClr val="008080"/>
                </a:solidFill>
                <a:latin typeface="Verdana" charset="0"/>
              </a:rPr>
              <a:t>Greening our suburbs</a:t>
            </a:r>
            <a:endParaRPr lang="en-AU" sz="18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2778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C58E5D-5E83-4851-9658-966747B5458B}" type="slidenum">
              <a:rPr lang="en-US"/>
              <a:pPr/>
              <a:t>18</a:t>
            </a:fld>
            <a:endParaRPr lang="en-US"/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457200" y="63500"/>
            <a:ext cx="6308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Strong, healthy and inclusive communities</a:t>
            </a:r>
          </a:p>
        </p:txBody>
      </p:sp>
      <p:pic>
        <p:nvPicPr>
          <p:cNvPr id="32775" name="Picture 7" descr="_Pic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6475" y="1055688"/>
            <a:ext cx="432752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8"/>
          <p:cNvSpPr txBox="1">
            <a:spLocks noChangeArrowheads="1"/>
          </p:cNvSpPr>
          <p:nvPr/>
        </p:nvSpPr>
        <p:spPr bwMode="auto">
          <a:xfrm>
            <a:off x="4960938" y="4781550"/>
            <a:ext cx="388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Vulnerability Assessment for Mortgage, Petrol and Inflation Risks and Expenditure (VAMPIRE index)</a:t>
            </a:r>
            <a:endParaRPr lang="en-AU" sz="1400"/>
          </a:p>
        </p:txBody>
      </p:sp>
      <p:sp>
        <p:nvSpPr>
          <p:cNvPr id="32777" name="TextBox 9"/>
          <p:cNvSpPr txBox="1">
            <a:spLocks noChangeArrowheads="1"/>
          </p:cNvSpPr>
          <p:nvPr/>
        </p:nvSpPr>
        <p:spPr bwMode="auto">
          <a:xfrm>
            <a:off x="5060950" y="5313363"/>
            <a:ext cx="3529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/>
            <a:r>
              <a:rPr lang="en-US" sz="1200"/>
              <a:t>Source: Dodson &amp; Sipe 2008 based on 2006 Census</a:t>
            </a:r>
            <a:endParaRPr lang="en-A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840412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AU" sz="2400" b="1" i="1" dirty="0" smtClean="0">
                <a:solidFill>
                  <a:schemeClr val="accent3">
                    <a:lumMod val="50000"/>
                  </a:schemeClr>
                </a:solidFill>
              </a:rPr>
              <a:t>Narrative: The importance of accessibility; its linkages to productivity and social and economic participation.</a:t>
            </a:r>
            <a:endParaRPr lang="en-A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AU" sz="2400" b="1" i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en-A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Support economic growth of the city.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Deliver desired urban form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Build a fairer city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Reduce environmental footprint from travel</a:t>
            </a: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19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5884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AU" sz="3200" b="1" dirty="0" smtClean="0">
                <a:solidFill>
                  <a:schemeClr val="accent3">
                    <a:lumMod val="50000"/>
                  </a:schemeClr>
                </a:solidFill>
              </a:rPr>
              <a:t>TRANSPORTATION</a:t>
            </a:r>
            <a:endParaRPr lang="en-A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317625"/>
            <a:ext cx="9144000" cy="5540375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endParaRPr lang="en-A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89837" y="4786603"/>
          <a:ext cx="3301466" cy="15819120"/>
        </p:xfrm>
        <a:graphic>
          <a:graphicData uri="http://schemas.openxmlformats.org/drawingml/2006/table">
            <a:tbl>
              <a:tblPr bandRow="1">
                <a:solidFill>
                  <a:schemeClr val="bg2">
                    <a:lumMod val="90000"/>
                  </a:schemeClr>
                </a:solidFill>
                <a:tableStyleId>{5C22544A-7EE6-4342-B048-85BDC9FD1C3A}</a:tableStyleId>
              </a:tblPr>
              <a:tblGrid>
                <a:gridCol w="1127474"/>
                <a:gridCol w="1116177"/>
                <a:gridCol w="1057815"/>
              </a:tblGrid>
              <a:tr h="3080669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 Distinctive</a:t>
                      </a: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 Melbourne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 Globally Connected and Competitive City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Social and Economic Participation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Strong Communities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Environmental resilience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AU" sz="240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</a:t>
                      </a: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 Polycentric City linked to Regional Cities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endParaRPr lang="en-AU" sz="2400" baseline="0" dirty="0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Living Locally – a ‘20 minute’ City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Infrastructure investment that supports city growth</a:t>
                      </a:r>
                    </a:p>
                    <a:p>
                      <a:pPr marL="457200" indent="-457200">
                        <a:buFont typeface="Wingdings" pitchFamily="2" charset="2"/>
                        <a:buChar char="§"/>
                      </a:pPr>
                      <a:endParaRPr lang="en-AU" sz="2400" baseline="0" dirty="0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  <a:p>
                      <a:pPr marL="457200" indent="-45720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Leadership and Partnership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50863" y="1524000"/>
            <a:ext cx="83232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Discussion Paper , October 2012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Community consultation, workshops, business, local </a:t>
            </a:r>
            <a:r>
              <a:rPr lang="en-AU" sz="2400" dirty="0" err="1" smtClean="0">
                <a:solidFill>
                  <a:schemeClr val="accent3">
                    <a:lumMod val="50000"/>
                  </a:schemeClr>
                </a:solidFill>
              </a:rPr>
              <a:t>govts</a:t>
            </a: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Submissions to end March 2013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Draft Strategy and draft SPPF	July 2013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Submissions/Consultation   		Aug- Sept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Strategy approved, new SPPF	Nov 2013</a:t>
            </a: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323850" y="239713"/>
            <a:ext cx="6300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 dirty="0" smtClean="0">
                <a:solidFill>
                  <a:schemeClr val="accent3">
                    <a:lumMod val="50000"/>
                  </a:schemeClr>
                </a:solidFill>
              </a:rPr>
              <a:t>Where are we up to?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Verdana" charset="0"/>
            </a:endParaRPr>
          </a:p>
        </p:txBody>
      </p:sp>
      <p:sp>
        <p:nvSpPr>
          <p:cNvPr id="2560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4635E9-02C0-40D3-9C45-10F3C19044A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840412"/>
          </a:xfrm>
        </p:spPr>
        <p:txBody>
          <a:bodyPr>
            <a:normAutofit fontScale="92500" lnSpcReduction="10000"/>
          </a:bodyPr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AU" sz="2400" b="1" i="1" dirty="0" smtClean="0">
                <a:solidFill>
                  <a:schemeClr val="accent3">
                    <a:lumMod val="50000"/>
                  </a:schemeClr>
                </a:solidFill>
              </a:rPr>
              <a:t>Narrative: Distinctive Melbourne and the importance of design and culture in creating quality places across metropolitan Melbourne </a:t>
            </a:r>
            <a:endParaRPr lang="en-A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Heritage, Culture, Civic pride, Valuing design culture</a:t>
            </a:r>
          </a:p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Creativity/ Arts within the city</a:t>
            </a:r>
          </a:p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Place-making, Corner sites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Country in the City, Greening 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Tramway corridors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Parks, including new regional parks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Boulevards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Waterways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Botanic Gardens in the west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Expanded Central City; Transit oriented development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Roads as shared spaces</a:t>
            </a: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20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5884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AU" sz="3200" b="1" dirty="0" smtClean="0">
                <a:solidFill>
                  <a:schemeClr val="accent3">
                    <a:lumMod val="50000"/>
                  </a:schemeClr>
                </a:solidFill>
              </a:rPr>
              <a:t>IDENTITY AND PLACE</a:t>
            </a:r>
            <a:endParaRPr lang="en-A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840412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AU" sz="2400" b="1" i="1" dirty="0" smtClean="0">
                <a:solidFill>
                  <a:schemeClr val="accent3">
                    <a:lumMod val="50000"/>
                  </a:schemeClr>
                </a:solidFill>
              </a:rPr>
              <a:t>Narrative: Melbourne’s ecological footprint is excessive.  The impacts of climate change and extreme weather events need to be tackled at the metropolitan and local levels. </a:t>
            </a: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Melbourne’s edge: “hard” UGB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Greening Melbourne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Sustainable design and construction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Improving the environmental performance of the suburbs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Green infrastructure</a:t>
            </a: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21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5884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AU" sz="3200" b="1" dirty="0" smtClean="0">
                <a:solidFill>
                  <a:schemeClr val="accent3">
                    <a:lumMod val="50000"/>
                  </a:schemeClr>
                </a:solidFill>
              </a:rPr>
              <a:t>ENVIRONMENT</a:t>
            </a:r>
            <a:endParaRPr lang="en-A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4586288" cy="5121275"/>
          </a:xfrm>
        </p:spPr>
        <p:txBody>
          <a:bodyPr/>
          <a:lstStyle/>
          <a:p>
            <a:pPr eaLnBrk="1" hangingPunct="1"/>
            <a:r>
              <a:rPr lang="en-AU" sz="2000" dirty="0" smtClean="0">
                <a:solidFill>
                  <a:srgbClr val="008080"/>
                </a:solidFill>
                <a:latin typeface="Verdana" charset="0"/>
              </a:rPr>
              <a:t>Is it time to set in stone an Urban Growth Boundary? </a:t>
            </a:r>
          </a:p>
          <a:p>
            <a:pPr eaLnBrk="1" hangingPunct="1"/>
            <a:r>
              <a:rPr lang="en-AU" sz="2000" dirty="0" smtClean="0">
                <a:solidFill>
                  <a:srgbClr val="008080"/>
                </a:solidFill>
                <a:latin typeface="Verdana" charset="0"/>
              </a:rPr>
              <a:t>If so where do we accommodate additional people, jobs and facilities?</a:t>
            </a:r>
          </a:p>
          <a:p>
            <a:pPr eaLnBrk="1" hangingPunct="1"/>
            <a:r>
              <a:rPr lang="en-AU" sz="2000" dirty="0" smtClean="0">
                <a:solidFill>
                  <a:srgbClr val="008080"/>
                </a:solidFill>
                <a:latin typeface="Verdana" charset="0"/>
              </a:rPr>
              <a:t>Enhance the environmental qualities of the peri urban fringe?</a:t>
            </a:r>
          </a:p>
          <a:p>
            <a:pPr eaLnBrk="1" hangingPunct="1"/>
            <a:r>
              <a:rPr lang="en-AU" sz="2000" dirty="0" smtClean="0">
                <a:solidFill>
                  <a:srgbClr val="008080"/>
                </a:solidFill>
                <a:latin typeface="Verdana" charset="0"/>
              </a:rPr>
              <a:t>The role for more food production and tourist related opportunities outside the UGB and still retain a ‘green’ setting?</a:t>
            </a:r>
          </a:p>
          <a:p>
            <a:pPr eaLnBrk="1" hangingPunct="1"/>
            <a:r>
              <a:rPr lang="en-AU" sz="2000" dirty="0" smtClean="0">
                <a:solidFill>
                  <a:srgbClr val="008080"/>
                </a:solidFill>
                <a:latin typeface="Verdana" charset="0"/>
              </a:rPr>
              <a:t>Plans for each “Green” wedge</a:t>
            </a:r>
          </a:p>
          <a:p>
            <a:pPr eaLnBrk="1" hangingPunct="1"/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/>
            <a:endParaRPr lang="en-AU" sz="24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/>
            <a:endParaRPr lang="en-AU" sz="2400" dirty="0" smtClean="0">
              <a:solidFill>
                <a:srgbClr val="008080"/>
              </a:solidFill>
              <a:latin typeface="Verdana" charset="0"/>
            </a:endParaRPr>
          </a:p>
        </p:txBody>
      </p:sp>
      <p:sp>
        <p:nvSpPr>
          <p:cNvPr id="3380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06038-C3B5-49BB-8C7A-7FCBBE718A2D}" type="slidenum">
              <a:rPr lang="en-US"/>
              <a:pPr/>
              <a:t>22</a:t>
            </a:fld>
            <a:endParaRPr lang="en-US"/>
          </a:p>
        </p:txBody>
      </p:sp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271463" y="217488"/>
            <a:ext cx="6418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solidFill>
                  <a:srgbClr val="008080"/>
                </a:solidFill>
                <a:latin typeface="Verdana" charset="0"/>
              </a:rPr>
              <a:t>Green edge to the metropolis</a:t>
            </a:r>
          </a:p>
        </p:txBody>
      </p:sp>
      <p:pic>
        <p:nvPicPr>
          <p:cNvPr id="33799" name="Picture 7" descr="D:\metro strategy\graphics for discussion paper\FOOD PRODUCTION AROUND MELBOUR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0" y="1158875"/>
            <a:ext cx="367506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840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AU" sz="2400" b="1" i="1" dirty="0" smtClean="0">
                <a:solidFill>
                  <a:schemeClr val="accent3">
                    <a:lumMod val="50000"/>
                  </a:schemeClr>
                </a:solidFill>
              </a:rPr>
              <a:t>Narrative: The connections between having a job when you want one, a home and connections to your neighbourhood correlate with the health, well-being and safety of our communities. </a:t>
            </a:r>
            <a:endParaRPr lang="en-A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Future of health care</a:t>
            </a:r>
          </a:p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Child care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Youth facilities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Ageing and accommodation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Primary care, Secondary care, Acute care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Health and well-being hubs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Local medical facilities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Providing for NGOs 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Preventative health, Physical activity, Active participation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Healthy Together Victoria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Recreation</a:t>
            </a: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23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5884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AU" sz="3200" b="1" dirty="0" smtClean="0">
                <a:solidFill>
                  <a:schemeClr val="accent3">
                    <a:lumMod val="50000"/>
                  </a:schemeClr>
                </a:solidFill>
              </a:rPr>
              <a:t>HEALTH AND WELL-BEING</a:t>
            </a:r>
            <a:endParaRPr lang="en-A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840412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Water strategy, Waste water infrastructure</a:t>
            </a:r>
          </a:p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Energy security, alternative energy sources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Distributed energy (co-generation, tri-generation)</a:t>
            </a:r>
          </a:p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Waste strategy, Recycling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Industrial ecology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Contaminated waste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Contaminated sites and </a:t>
            </a:r>
            <a:r>
              <a:rPr lang="en-AU" sz="2400" dirty="0" err="1" smtClean="0">
                <a:solidFill>
                  <a:schemeClr val="accent3">
                    <a:lumMod val="50000"/>
                  </a:schemeClr>
                </a:solidFill>
              </a:rPr>
              <a:t>brownfields</a:t>
            </a: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 remediation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Hazardous waste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Agri-business opportunities</a:t>
            </a: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24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5884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AU" sz="3200" b="1" dirty="0" smtClean="0">
                <a:solidFill>
                  <a:schemeClr val="accent3">
                    <a:lumMod val="50000"/>
                  </a:schemeClr>
                </a:solidFill>
              </a:rPr>
              <a:t>WATER, ENERGY, WASTE</a:t>
            </a:r>
            <a:endParaRPr lang="en-A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840412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Spatial framework 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Regional Growth Plans across Victoria</a:t>
            </a:r>
          </a:p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Regional cities growth opportunities Corridors to regional cities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Infrastructure planning by region</a:t>
            </a:r>
          </a:p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Outer Metropolitan Ring Road, Melbourne Airport links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Very Fast Train reservation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Small towns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Peri-urban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Inter-urban break</a:t>
            </a: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25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5884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AU" sz="3200" b="1" dirty="0" smtClean="0">
                <a:solidFill>
                  <a:schemeClr val="accent3">
                    <a:lumMod val="50000"/>
                  </a:schemeClr>
                </a:solidFill>
              </a:rPr>
              <a:t>VICTORIA: the bigger picture</a:t>
            </a:r>
            <a:endParaRPr lang="en-A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908675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Content Placeholder 2"/>
          <p:cNvSpPr>
            <a:spLocks noGrp="1"/>
          </p:cNvSpPr>
          <p:nvPr>
            <p:ph sz="half" idx="1"/>
          </p:nvPr>
        </p:nvSpPr>
        <p:spPr>
          <a:xfrm>
            <a:off x="280988" y="1279525"/>
            <a:ext cx="4432300" cy="5275263"/>
          </a:xfrm>
        </p:spPr>
        <p:txBody>
          <a:bodyPr>
            <a:normAutofit/>
          </a:bodyPr>
          <a:lstStyle/>
          <a:p>
            <a:pPr eaLnBrk="1" hangingPunct="1"/>
            <a:endParaRPr lang="en-US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/>
            <a:endParaRPr lang="en-US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/>
            <a:endParaRPr lang="en-AU" sz="24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482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A1FD11-DDEA-4FE9-AA3F-0CD1C421BADE}" type="slidenum">
              <a:rPr lang="en-US"/>
              <a:pPr/>
              <a:t>26</a:t>
            </a:fld>
            <a:endParaRPr lang="en-US"/>
          </a:p>
        </p:txBody>
      </p:sp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361950" y="73025"/>
            <a:ext cx="6327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Implementing the MPS – perhaps our biggest challenge</a:t>
            </a:r>
          </a:p>
        </p:txBody>
      </p:sp>
      <p:pic>
        <p:nvPicPr>
          <p:cNvPr id="34823" name="Picture 1" descr="D:\metro strategy\graphics for discussion paper\MAJOR CITY SHAPING PROJECTS IDENTIFIED IN VICTORIS 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792088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840412"/>
          </a:xfrm>
        </p:spPr>
        <p:txBody>
          <a:bodyPr>
            <a:normAutofit/>
          </a:bodyPr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Integrated service delivery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Public sector roles and responsibilities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Private sector roles, responsibilities, opportunities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Inter-governmental cooperation (Federal, State, Local)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Regulation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Partnerships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Governance: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Metropolitan Planning Authority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Regional groups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Local council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Neighbourhoods</a:t>
            </a:r>
          </a:p>
          <a:p>
            <a:r>
              <a:rPr lang="en-AU" sz="2400" dirty="0" smtClean="0"/>
              <a:t> </a:t>
            </a:r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27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61528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3200" b="1" dirty="0" smtClean="0"/>
              <a:t> </a:t>
            </a:r>
            <a:r>
              <a:rPr lang="en-AU" sz="2800" b="1" dirty="0" smtClean="0">
                <a:solidFill>
                  <a:schemeClr val="accent3">
                    <a:lumMod val="50000"/>
                  </a:schemeClr>
                </a:solidFill>
              </a:rPr>
              <a:t>IMPLEMENTATION</a:t>
            </a:r>
            <a:r>
              <a:rPr lang="en-AU" sz="32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AU" sz="2400" b="1" dirty="0" smtClean="0">
                <a:solidFill>
                  <a:schemeClr val="accent3">
                    <a:lumMod val="50000"/>
                  </a:schemeClr>
                </a:solidFill>
              </a:rPr>
              <a:t>How and Who</a:t>
            </a:r>
            <a:endParaRPr lang="en-AU" sz="2400" dirty="0">
              <a:solidFill>
                <a:schemeClr val="accent3">
                  <a:lumMod val="50000"/>
                </a:schemeClr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840412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Sources of Funds:</a:t>
            </a:r>
          </a:p>
          <a:p>
            <a:pPr lvl="1">
              <a:buFont typeface="Wingdings" pitchFamily="2" charset="2"/>
              <a:buChar char="Ø"/>
            </a:pP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Federal, State, Local, Private,</a:t>
            </a:r>
          </a:p>
          <a:p>
            <a:pPr lvl="1">
              <a:buFont typeface="Wingdings" pitchFamily="2" charset="2"/>
              <a:buChar char="Ø"/>
            </a:pP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Development Levies</a:t>
            </a:r>
          </a:p>
          <a:p>
            <a:pPr lvl="1">
              <a:buFont typeface="Wingdings" pitchFamily="2" charset="2"/>
              <a:buChar char="Ø"/>
            </a:pP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Value Capture</a:t>
            </a:r>
          </a:p>
          <a:p>
            <a:pPr lvl="1">
              <a:buFont typeface="Wingdings" pitchFamily="2" charset="2"/>
              <a:buChar char="Ø"/>
            </a:pP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User Pays</a:t>
            </a:r>
          </a:p>
          <a:p>
            <a:pPr lvl="1">
              <a:buFont typeface="Wingdings" pitchFamily="2" charset="2"/>
              <a:buChar char="Ø"/>
            </a:pP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Metropolitan Improvement Levy?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Plans (include draft costings)</a:t>
            </a:r>
          </a:p>
          <a:p>
            <a:pPr lvl="1">
              <a:buFont typeface="Wingdings" pitchFamily="2" charset="2"/>
              <a:buChar char="Ø"/>
            </a:pP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Short-term plans (1-5 years)</a:t>
            </a:r>
          </a:p>
          <a:p>
            <a:pPr lvl="1">
              <a:buFont typeface="Wingdings" pitchFamily="2" charset="2"/>
              <a:buChar char="Ø"/>
            </a:pP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Medium-term plans (5-10 years)</a:t>
            </a:r>
          </a:p>
          <a:p>
            <a:pPr lvl="1">
              <a:buFont typeface="Wingdings" pitchFamily="2" charset="2"/>
              <a:buChar char="Ø"/>
            </a:pP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Long-term plans (10+ years)</a:t>
            </a:r>
          </a:p>
          <a:p>
            <a:pPr lvl="0"/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Measuring and monitoring our progress</a:t>
            </a: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28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62248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008080"/>
                </a:solidFill>
                <a:latin typeface="Verdana" charset="0"/>
              </a:rPr>
              <a:t>Implementation:</a:t>
            </a:r>
            <a:r>
              <a:rPr lang="en-AU" sz="3200" dirty="0" smtClean="0"/>
              <a:t> </a:t>
            </a: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Funding and funding</a:t>
            </a:r>
            <a:endParaRPr lang="en-AU" sz="2400" dirty="0">
              <a:solidFill>
                <a:schemeClr val="accent3">
                  <a:lumMod val="50000"/>
                </a:schemeClr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>
              <a:buNone/>
            </a:pPr>
            <a:r>
              <a:rPr lang="en-AU" sz="4400" dirty="0" smtClean="0">
                <a:solidFill>
                  <a:srgbClr val="008080"/>
                </a:solidFill>
                <a:latin typeface="Verdana" charset="0"/>
              </a:rPr>
              <a:t>   Some Ideas for Change</a:t>
            </a: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81063"/>
            <a:ext cx="9144000" cy="5976937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2050"/>
            <a:ext cx="8229600" cy="18161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008080"/>
                </a:solidFill>
                <a:latin typeface="Verdana" charset="0"/>
              </a:rPr>
              <a:t>The discussion paper offers 9 Principles and 16 ideas as a </a:t>
            </a:r>
            <a:r>
              <a:rPr lang="en-US" b="1" smtClean="0">
                <a:solidFill>
                  <a:srgbClr val="008080"/>
                </a:solidFill>
                <a:latin typeface="Verdana" charset="0"/>
              </a:rPr>
              <a:t>conversation starter </a:t>
            </a:r>
            <a:r>
              <a:rPr lang="en-US" smtClean="0">
                <a:solidFill>
                  <a:srgbClr val="008080"/>
                </a:solidFill>
                <a:latin typeface="Verdana" charset="0"/>
              </a:rPr>
              <a:t>for planning the future of metropolitan Melbourne.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 </a:t>
            </a:r>
            <a:endParaRPr lang="en-AU" smtClean="0"/>
          </a:p>
          <a:p>
            <a:pPr marL="0" indent="0" eaLnBrk="1" hangingPunct="1">
              <a:buFont typeface="Arial" charset="0"/>
              <a:buNone/>
            </a:pPr>
            <a:endParaRPr lang="en-AU" sz="1400" smtClean="0"/>
          </a:p>
        </p:txBody>
      </p:sp>
      <p:sp>
        <p:nvSpPr>
          <p:cNvPr id="2458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B582C1-E41E-4F29-BBAC-DE1DB5F11827}" type="slidenum">
              <a:rPr lang="en-US"/>
              <a:pPr/>
              <a:t>3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39552" t="12553" r="38359" b="29517"/>
          <a:stretch>
            <a:fillRect/>
          </a:stretch>
        </p:blipFill>
        <p:spPr bwMode="auto">
          <a:xfrm rot="-982305">
            <a:off x="4081463" y="2759075"/>
            <a:ext cx="2500312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29600" cy="5229200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pPr marL="182563" indent="-182563">
              <a:buFont typeface="Wingdings" pitchFamily="2" charset="2"/>
              <a:buChar char="§"/>
              <a:tabLst>
                <a:tab pos="355600" algn="l"/>
              </a:tabLst>
              <a:defRPr/>
            </a:pPr>
            <a:r>
              <a:rPr lang="en-AU" sz="2000" b="1" dirty="0" smtClean="0">
                <a:solidFill>
                  <a:schemeClr val="accent3">
                    <a:lumMod val="50000"/>
                  </a:schemeClr>
                </a:solidFill>
              </a:rPr>
              <a:t>Build an expanded Central City: </a:t>
            </a:r>
            <a:r>
              <a:rPr lang="en-AU" sz="2000" b="1" i="1" dirty="0" smtClean="0">
                <a:solidFill>
                  <a:schemeClr val="accent3">
                    <a:lumMod val="50000"/>
                  </a:schemeClr>
                </a:solidFill>
              </a:rPr>
              <a:t>Footscray to </a:t>
            </a:r>
            <a:r>
              <a:rPr lang="en-AU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Fishermens</a:t>
            </a:r>
            <a:r>
              <a:rPr lang="en-AU" sz="2000" b="1" i="1" dirty="0" smtClean="0">
                <a:solidFill>
                  <a:schemeClr val="accent3">
                    <a:lumMod val="50000"/>
                  </a:schemeClr>
                </a:solidFill>
              </a:rPr>
              <a:t> Bend</a:t>
            </a:r>
          </a:p>
          <a:p>
            <a:pPr marL="182563" indent="-182563">
              <a:buFont typeface="Wingdings" pitchFamily="2" charset="2"/>
              <a:buChar char="§"/>
              <a:tabLst>
                <a:tab pos="355600" algn="l"/>
              </a:tabLst>
              <a:defRPr/>
            </a:pPr>
            <a:r>
              <a:rPr lang="en-AU" sz="2000" b="1" dirty="0" smtClean="0">
                <a:solidFill>
                  <a:schemeClr val="accent3">
                    <a:lumMod val="50000"/>
                  </a:schemeClr>
                </a:solidFill>
              </a:rPr>
              <a:t>Core location of the knowledge economy: universities, research, professions, finance and business</a:t>
            </a:r>
          </a:p>
          <a:p>
            <a:pPr marL="182563" indent="-182563">
              <a:buFont typeface="Wingdings" pitchFamily="2" charset="2"/>
              <a:buChar char="§"/>
              <a:tabLst>
                <a:tab pos="355600" algn="l"/>
              </a:tabLst>
              <a:defRPr/>
            </a:pPr>
            <a:r>
              <a:rPr lang="en-AU" sz="2000" b="1" dirty="0" smtClean="0">
                <a:solidFill>
                  <a:schemeClr val="accent3">
                    <a:lumMod val="50000"/>
                  </a:schemeClr>
                </a:solidFill>
              </a:rPr>
              <a:t>Mass transit to support agglomeration </a:t>
            </a:r>
          </a:p>
          <a:p>
            <a:pPr marL="1096963" lvl="2" indent="-182563">
              <a:buFont typeface="Courier New" pitchFamily="49" charset="0"/>
              <a:buChar char="o"/>
              <a:tabLst>
                <a:tab pos="355600" algn="l"/>
              </a:tabLst>
              <a:defRPr/>
            </a:pPr>
            <a:r>
              <a:rPr lang="en-AU" b="1" dirty="0" smtClean="0">
                <a:solidFill>
                  <a:schemeClr val="accent3">
                    <a:lumMod val="50000"/>
                  </a:schemeClr>
                </a:solidFill>
              </a:rPr>
              <a:t>Melbourne Metro Rail project vital</a:t>
            </a:r>
          </a:p>
          <a:p>
            <a:pPr marL="1096963" lvl="2" indent="-182563">
              <a:buFont typeface="Courier New" pitchFamily="49" charset="0"/>
              <a:buChar char="o"/>
              <a:tabLst>
                <a:tab pos="355600" algn="l"/>
              </a:tabLst>
              <a:defRPr/>
            </a:pPr>
            <a:r>
              <a:rPr lang="en-AU" b="1" dirty="0" smtClean="0">
                <a:solidFill>
                  <a:schemeClr val="accent3">
                    <a:lumMod val="50000"/>
                  </a:schemeClr>
                </a:solidFill>
              </a:rPr>
              <a:t>Light rail to Fishermans Bend and E-Gate area</a:t>
            </a:r>
          </a:p>
          <a:p>
            <a:pPr marL="639763" lvl="1" indent="-182563"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en-AU" sz="2000" b="1" dirty="0" smtClean="0">
                <a:solidFill>
                  <a:schemeClr val="accent3">
                    <a:lumMod val="50000"/>
                  </a:schemeClr>
                </a:solidFill>
              </a:rPr>
              <a:t>Tram/light rail, bus, walk, cycle for local</a:t>
            </a:r>
          </a:p>
          <a:p>
            <a:pPr marL="182563" indent="-182563">
              <a:buFont typeface="Wingdings" pitchFamily="2" charset="2"/>
              <a:buChar char="§"/>
              <a:tabLst>
                <a:tab pos="355600" algn="l"/>
              </a:tabLst>
              <a:defRPr/>
            </a:pPr>
            <a:r>
              <a:rPr lang="en-A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sz="2400" b="1" dirty="0" smtClean="0">
                <a:solidFill>
                  <a:schemeClr val="accent3">
                    <a:lumMod val="50000"/>
                  </a:schemeClr>
                </a:solidFill>
              </a:rPr>
              <a:t>Inner areas </a:t>
            </a:r>
            <a:r>
              <a:rPr lang="en-AU" sz="2000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pPr marL="457200" lvl="4"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en-AU" sz="2000" b="1" dirty="0" smtClean="0">
                <a:solidFill>
                  <a:schemeClr val="accent3">
                    <a:lumMod val="50000"/>
                  </a:schemeClr>
                </a:solidFill>
              </a:rPr>
              <a:t> Tram/light rail, bus, walk, cycle </a:t>
            </a:r>
          </a:p>
          <a:p>
            <a:pPr marL="457200" lvl="4"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en-AU" sz="2000" b="1" dirty="0" smtClean="0">
                <a:solidFill>
                  <a:schemeClr val="accent3">
                    <a:lumMod val="50000"/>
                  </a:schemeClr>
                </a:solidFill>
              </a:rPr>
              <a:t> East –West  as bypass, </a:t>
            </a:r>
          </a:p>
          <a:p>
            <a:pPr marL="457200" lvl="4"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en-AU" sz="2000" b="1" u="sng" dirty="0" smtClean="0">
                <a:solidFill>
                  <a:schemeClr val="accent3">
                    <a:lumMod val="50000"/>
                  </a:schemeClr>
                </a:solidFill>
              </a:rPr>
              <a:t>Must</a:t>
            </a:r>
            <a:r>
              <a:rPr lang="en-AU" sz="2000" b="1" dirty="0" smtClean="0">
                <a:solidFill>
                  <a:schemeClr val="accent3">
                    <a:lumMod val="50000"/>
                  </a:schemeClr>
                </a:solidFill>
              </a:rPr>
              <a:t> include place transformation with infrastructure projects</a:t>
            </a:r>
          </a:p>
          <a:p>
            <a:pPr marL="0" lvl="3">
              <a:tabLst>
                <a:tab pos="355600" algn="l"/>
              </a:tabLst>
              <a:defRPr/>
            </a:pPr>
            <a:endParaRPr lang="en-AU" sz="2000" b="1" dirty="0" smtClean="0"/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30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58848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 dirty="0" smtClean="0">
                <a:solidFill>
                  <a:srgbClr val="008080"/>
                </a:solidFill>
                <a:latin typeface="Verdana" charset="0"/>
              </a:rPr>
              <a:t>Grow the Central City as the anchor of a world city</a:t>
            </a:r>
            <a:endParaRPr lang="en-AU" sz="3200" dirty="0">
              <a:solidFill>
                <a:srgbClr val="008080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29600" cy="5373216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Invest in suburban clusters where jobs and competitive advantages can be </a:t>
            </a:r>
            <a:r>
              <a:rPr lang="en-US" sz="2400" dirty="0" err="1" smtClean="0">
                <a:solidFill>
                  <a:srgbClr val="008080"/>
                </a:solidFill>
                <a:latin typeface="Verdana" charset="0"/>
              </a:rPr>
              <a:t>maximised</a:t>
            </a:r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Job and economic base different but higher value jobs essential</a:t>
            </a: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Parkville, </a:t>
            </a:r>
            <a:r>
              <a:rPr lang="en-US" sz="2400" dirty="0" err="1" smtClean="0">
                <a:solidFill>
                  <a:srgbClr val="008080"/>
                </a:solidFill>
                <a:latin typeface="Verdana" charset="0"/>
              </a:rPr>
              <a:t>Monash</a:t>
            </a:r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, Melbourne Airport,</a:t>
            </a: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North: La Trobe? </a:t>
            </a: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West: Sunshine? </a:t>
            </a: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South west: Werribee?</a:t>
            </a: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Potential new clusters?</a:t>
            </a: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31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620688"/>
            <a:ext cx="5884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rgbClr val="008080"/>
                </a:solidFill>
                <a:latin typeface="Verdana" charset="0"/>
              </a:rPr>
              <a:t>Build national employment and innovation clusters</a:t>
            </a:r>
            <a:endParaRPr lang="en-AU" sz="2800" dirty="0">
              <a:solidFill>
                <a:srgbClr val="008080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 smtClean="0">
                <a:latin typeface="Arial" charset="0"/>
                <a:cs typeface="Arial" charset="0"/>
              </a:rPr>
              <a:t>Melbourne’s SmartBus network</a:t>
            </a:r>
            <a:endParaRPr lang="en-US" b="1" dirty="0">
              <a:latin typeface="Arial" charset="0"/>
              <a:cs typeface="Arial" charset="0"/>
            </a:endParaRP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29600" cy="5157192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32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58848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 dirty="0" smtClean="0">
                <a:solidFill>
                  <a:srgbClr val="008080"/>
                </a:solidFill>
                <a:latin typeface="Verdana" charset="0"/>
              </a:rPr>
              <a:t>Providing a transport system for Melbourne’s future</a:t>
            </a:r>
            <a:endParaRPr lang="en-AU" sz="3200" dirty="0">
              <a:solidFill>
                <a:srgbClr val="008080"/>
              </a:solidFill>
              <a:latin typeface="Verdan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58220"/>
            <a:ext cx="6213987" cy="5399780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indent="-182563">
              <a:buFont typeface="Wingdings" pitchFamily="2" charset="2"/>
              <a:buChar char="§"/>
              <a:tabLst>
                <a:tab pos="355600" algn="l"/>
              </a:tabLst>
              <a:defRPr/>
            </a:pPr>
            <a:r>
              <a:rPr lang="en-AU" sz="2400" b="1" dirty="0">
                <a:solidFill>
                  <a:schemeClr val="accent3">
                    <a:lumMod val="50000"/>
                  </a:schemeClr>
                </a:solidFill>
              </a:rPr>
              <a:t>Middle/outer areas </a:t>
            </a:r>
          </a:p>
          <a:p>
            <a:pPr marL="457200" lvl="4"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en-A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sz="2000" b="1" dirty="0">
                <a:solidFill>
                  <a:schemeClr val="accent3">
                    <a:lumMod val="50000"/>
                  </a:schemeClr>
                </a:solidFill>
              </a:rPr>
              <a:t>Bus for trunk services feeding nodes/clusters and local circulation</a:t>
            </a:r>
          </a:p>
          <a:p>
            <a:pPr marL="914400" lvl="5">
              <a:buFont typeface="Courier New" pitchFamily="49" charset="0"/>
              <a:buChar char="o"/>
              <a:tabLst>
                <a:tab pos="355600" algn="l"/>
              </a:tabLst>
              <a:defRPr/>
            </a:pPr>
            <a:r>
              <a:rPr lang="en-AU" sz="1600" b="1" dirty="0">
                <a:solidFill>
                  <a:schemeClr val="accent3">
                    <a:lumMod val="50000"/>
                  </a:schemeClr>
                </a:solidFill>
              </a:rPr>
              <a:t> Will be a strong circumferential movement role in larger cities</a:t>
            </a:r>
          </a:p>
          <a:p>
            <a:pPr marL="457200" lvl="4"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en-AU" sz="2000" b="1" dirty="0">
                <a:solidFill>
                  <a:schemeClr val="accent3">
                    <a:lumMod val="50000"/>
                  </a:schemeClr>
                </a:solidFill>
              </a:rPr>
              <a:t> Connect growth areas to jobs (and seek local job growth)</a:t>
            </a:r>
          </a:p>
          <a:p>
            <a:pPr marL="457200" lvl="4"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en-AU" sz="2000" b="1" dirty="0">
                <a:solidFill>
                  <a:schemeClr val="accent3">
                    <a:lumMod val="50000"/>
                  </a:schemeClr>
                </a:solidFill>
              </a:rPr>
              <a:t>Provide new bus services when fringe estates commence, not </a:t>
            </a:r>
            <a:r>
              <a:rPr lang="en-AU" sz="2000" b="1" u="sng" dirty="0">
                <a:solidFill>
                  <a:schemeClr val="accent3">
                    <a:lumMod val="50000"/>
                  </a:schemeClr>
                </a:solidFill>
              </a:rPr>
              <a:t>after</a:t>
            </a:r>
            <a:r>
              <a:rPr lang="en-AU" sz="2000" b="1" dirty="0">
                <a:solidFill>
                  <a:schemeClr val="accent3">
                    <a:lumMod val="50000"/>
                  </a:schemeClr>
                </a:solidFill>
              </a:rPr>
              <a:t> car ownership is embedded</a:t>
            </a:r>
          </a:p>
          <a:p>
            <a:pPr marL="457200" lvl="4"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en-AU" sz="2000" b="1" dirty="0">
                <a:solidFill>
                  <a:schemeClr val="accent3">
                    <a:lumMod val="50000"/>
                  </a:schemeClr>
                </a:solidFill>
              </a:rPr>
              <a:t> Increase walking and cycling opportunities </a:t>
            </a:r>
          </a:p>
          <a:p>
            <a:pPr marL="914400" lvl="5">
              <a:buFont typeface="Courier New" pitchFamily="49" charset="0"/>
              <a:buChar char="o"/>
              <a:tabLst>
                <a:tab pos="355600" algn="l"/>
              </a:tabLst>
              <a:defRPr/>
            </a:pPr>
            <a:r>
              <a:rPr lang="en-A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sz="1600" b="1" dirty="0">
                <a:solidFill>
                  <a:schemeClr val="accent3">
                    <a:lumMod val="50000"/>
                  </a:schemeClr>
                </a:solidFill>
              </a:rPr>
              <a:t>Also promotes health and safety</a:t>
            </a:r>
          </a:p>
          <a:p>
            <a:pPr marL="457200" lvl="4"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en-AU" sz="2000" b="1" dirty="0" smtClean="0">
                <a:solidFill>
                  <a:schemeClr val="accent3">
                    <a:lumMod val="50000"/>
                  </a:schemeClr>
                </a:solidFill>
              </a:rPr>
              <a:t>Use </a:t>
            </a:r>
            <a:r>
              <a:rPr lang="en-AU" sz="2000" b="1" dirty="0">
                <a:solidFill>
                  <a:schemeClr val="accent3">
                    <a:lumMod val="50000"/>
                  </a:schemeClr>
                </a:solidFill>
              </a:rPr>
              <a:t>road corridors to promote </a:t>
            </a:r>
            <a:r>
              <a:rPr lang="en-AU" sz="2000" b="1" dirty="0" smtClean="0">
                <a:solidFill>
                  <a:schemeClr val="accent3">
                    <a:lumMod val="50000"/>
                  </a:schemeClr>
                </a:solidFill>
              </a:rPr>
              <a:t>distinctiveness throughout </a:t>
            </a:r>
            <a:r>
              <a:rPr lang="en-AU" sz="2000" b="1" dirty="0">
                <a:solidFill>
                  <a:schemeClr val="accent3">
                    <a:lumMod val="50000"/>
                  </a:schemeClr>
                </a:solidFill>
              </a:rPr>
              <a:t>city (such as boulevards)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2296" r="12296"/>
          <a:stretch>
            <a:fillRect/>
          </a:stretch>
        </p:blipFill>
        <p:spPr bwMode="auto">
          <a:xfrm>
            <a:off x="6124575" y="1357313"/>
            <a:ext cx="29019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2101" t="13361" r="34320" b="15572"/>
          <a:stretch>
            <a:fillRect/>
          </a:stretch>
        </p:blipFill>
        <p:spPr>
          <a:xfrm>
            <a:off x="3347864" y="0"/>
            <a:ext cx="5616624" cy="645318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1392" t="85408" r="34320" b="5499"/>
          <a:stretch>
            <a:fillRect/>
          </a:stretch>
        </p:blipFill>
        <p:spPr bwMode="auto">
          <a:xfrm>
            <a:off x="1" y="1683022"/>
            <a:ext cx="3347864" cy="172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34</a:t>
            </a:fld>
            <a:endParaRPr lang="en-US"/>
          </a:p>
        </p:txBody>
      </p:sp>
      <p:sp>
        <p:nvSpPr>
          <p:cNvPr id="35845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484784"/>
            <a:ext cx="8229600" cy="5373216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Infrastructure spending represents the big opportunity for transforming places</a:t>
            </a: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The way we see projects as one dimension prevents us form achieving this.</a:t>
            </a: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Are we achieving all we should from $5bn RRL?</a:t>
            </a: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Should e.g. Education Dept land be seen as that or community assets that can be used to deliver community outcomes: sell with deliverables </a:t>
            </a: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Private sector initiatives</a:t>
            </a: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Set up for unsolicited private sector infrastructure proposals </a:t>
            </a: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404664"/>
            <a:ext cx="58848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3200" dirty="0" smtClean="0">
                <a:solidFill>
                  <a:srgbClr val="008080"/>
                </a:solidFill>
                <a:latin typeface="Verdana" charset="0"/>
              </a:rPr>
              <a:t>Using Investment to Transform Places</a:t>
            </a:r>
            <a:endParaRPr lang="en-AU" sz="3200" dirty="0">
              <a:solidFill>
                <a:srgbClr val="008080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27421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Community forum: what people think matters</a:t>
            </a:r>
            <a:endParaRPr lang="en-AU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7164288" y="4197085"/>
            <a:ext cx="144016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hs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93348" y="2180862"/>
            <a:ext cx="2255117" cy="27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46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692696"/>
          <a:ext cx="9144000" cy="4810844"/>
        </p:xfrm>
        <a:graphic>
          <a:graphicData uri="http://schemas.openxmlformats.org/presentationml/2006/ole">
            <p:oleObj spid="_x0000_s1027" name="IML Question Wizard" r:id="rId3" imgW="9360000" imgH="7200000" progId="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presentationml/2006/ole">
            <p:oleObj spid="_x0000_s2050" name="IML Question Wizard" r:id="rId3" imgW="9360000" imgH="7200000" progId="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presentationml/2006/ole">
            <p:oleObj spid="_x0000_s3074" name="IML Question Wizard" r:id="rId3" imgW="9360000" imgH="7200000" progId="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presentationml/2006/ole">
            <p:oleObj spid="_x0000_s4098" name="IML Question Wizard" r:id="rId3" imgW="9360000" imgH="7200000" progId="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317625"/>
            <a:ext cx="9144000" cy="5540375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endParaRPr lang="en-A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89837" y="4786603"/>
          <a:ext cx="3301466" cy="15819120"/>
        </p:xfrm>
        <a:graphic>
          <a:graphicData uri="http://schemas.openxmlformats.org/drawingml/2006/table">
            <a:tbl>
              <a:tblPr bandRow="1">
                <a:solidFill>
                  <a:schemeClr val="bg2">
                    <a:lumMod val="90000"/>
                  </a:schemeClr>
                </a:solidFill>
                <a:tableStyleId>{5C22544A-7EE6-4342-B048-85BDC9FD1C3A}</a:tableStyleId>
              </a:tblPr>
              <a:tblGrid>
                <a:gridCol w="1127474"/>
                <a:gridCol w="1116177"/>
                <a:gridCol w="1057815"/>
              </a:tblGrid>
              <a:tr h="3080669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 Distinctive</a:t>
                      </a: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 Melbourne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 Globally Connected and Competitive City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Social and Economic Participation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Strong Communities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Environmental resilience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AU" sz="240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</a:t>
                      </a: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 Polycentric City linked to Regional Cities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endParaRPr lang="en-AU" sz="2400" baseline="0" dirty="0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Living Locally – a ‘20 minute’ City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Infrastructure investment that supports city growth</a:t>
                      </a:r>
                    </a:p>
                    <a:p>
                      <a:pPr marL="457200" indent="-457200">
                        <a:buFont typeface="Wingdings" pitchFamily="2" charset="2"/>
                        <a:buChar char="§"/>
                      </a:pPr>
                      <a:endParaRPr lang="en-AU" sz="2400" baseline="0" dirty="0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  <a:p>
                      <a:pPr marL="457200" indent="-45720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Leadership and Partnership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50863" y="1412776"/>
            <a:ext cx="8323262" cy="638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AU" sz="2200" dirty="0" smtClean="0">
                <a:solidFill>
                  <a:srgbClr val="008080"/>
                </a:solidFill>
              </a:rPr>
              <a:t>A </a:t>
            </a:r>
            <a:r>
              <a:rPr lang="en-AU" sz="2200" dirty="0">
                <a:solidFill>
                  <a:srgbClr val="008080"/>
                </a:solidFill>
              </a:rPr>
              <a:t>metropolitan framework for jobs - more jobs in the suburbs</a:t>
            </a:r>
            <a:endParaRPr lang="en-AU" sz="2200" dirty="0" smtClean="0">
              <a:solidFill>
                <a:srgbClr val="00808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AU" sz="2200" dirty="0" smtClean="0">
                <a:solidFill>
                  <a:srgbClr val="008080"/>
                </a:solidFill>
              </a:rPr>
              <a:t>Addressing </a:t>
            </a:r>
            <a:r>
              <a:rPr lang="en-AU" sz="2200" dirty="0">
                <a:solidFill>
                  <a:srgbClr val="008080"/>
                </a:solidFill>
              </a:rPr>
              <a:t>the growing inequities between the central and inner suburbs and the outer and growth areas</a:t>
            </a:r>
            <a:endParaRPr lang="en-AU" sz="2200" dirty="0" smtClean="0">
              <a:solidFill>
                <a:srgbClr val="00808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AU" sz="2200" dirty="0" smtClean="0">
                <a:solidFill>
                  <a:srgbClr val="008080"/>
                </a:solidFill>
              </a:rPr>
              <a:t>Linking social </a:t>
            </a:r>
            <a:r>
              <a:rPr lang="en-AU" sz="2200" dirty="0">
                <a:solidFill>
                  <a:srgbClr val="008080"/>
                </a:solidFill>
              </a:rPr>
              <a:t>and economic </a:t>
            </a:r>
            <a:r>
              <a:rPr lang="en-AU" sz="2200" dirty="0" smtClean="0">
                <a:solidFill>
                  <a:srgbClr val="008080"/>
                </a:solidFill>
              </a:rPr>
              <a:t>participation to productivity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AU" sz="2200" dirty="0" smtClean="0">
                <a:solidFill>
                  <a:srgbClr val="008080"/>
                </a:solidFill>
              </a:rPr>
              <a:t>A focus on access and equity: increasing “life chances”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AU" sz="2200" dirty="0">
                <a:solidFill>
                  <a:srgbClr val="008080"/>
                </a:solidFill>
              </a:rPr>
              <a:t>Implementing a pipeline of hard and soft </a:t>
            </a:r>
            <a:r>
              <a:rPr lang="en-AU" sz="2200" dirty="0" smtClean="0">
                <a:solidFill>
                  <a:srgbClr val="008080"/>
                </a:solidFill>
              </a:rPr>
              <a:t>infrastructure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AU" sz="2200" dirty="0">
                <a:solidFill>
                  <a:srgbClr val="008080"/>
                </a:solidFill>
              </a:rPr>
              <a:t>Building our next generation of civic projects  e.g. </a:t>
            </a:r>
            <a:r>
              <a:rPr lang="en-AU" sz="2200" dirty="0" smtClean="0">
                <a:solidFill>
                  <a:srgbClr val="008080"/>
                </a:solidFill>
              </a:rPr>
              <a:t>boulevards</a:t>
            </a:r>
            <a:endParaRPr lang="en-AU" sz="2200" dirty="0">
              <a:solidFill>
                <a:srgbClr val="00808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AU" sz="2200" dirty="0">
                <a:solidFill>
                  <a:srgbClr val="008080"/>
                </a:solidFill>
              </a:rPr>
              <a:t>Establishing health &amp;well </a:t>
            </a:r>
            <a:r>
              <a:rPr lang="en-AU" sz="2200" dirty="0" smtClean="0">
                <a:solidFill>
                  <a:srgbClr val="008080"/>
                </a:solidFill>
              </a:rPr>
              <a:t>being, life </a:t>
            </a:r>
            <a:r>
              <a:rPr lang="en-AU" sz="2200" dirty="0">
                <a:solidFill>
                  <a:srgbClr val="008080"/>
                </a:solidFill>
              </a:rPr>
              <a:t>learning education precincts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AU" sz="2200" dirty="0">
                <a:solidFill>
                  <a:srgbClr val="008080"/>
                </a:solidFill>
              </a:rPr>
              <a:t>Putting buses on the PT agenda as a priority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AU" sz="2200" dirty="0">
                <a:solidFill>
                  <a:srgbClr val="008080"/>
                </a:solidFill>
              </a:rPr>
              <a:t>Unlocking the capacity of the established suburbs</a:t>
            </a:r>
          </a:p>
          <a:p>
            <a:pPr marL="285750" indent="-285750">
              <a:buFont typeface="Arial" charset="0"/>
              <a:buChar char="•"/>
            </a:pPr>
            <a:endParaRPr lang="en-AU" dirty="0">
              <a:solidFill>
                <a:srgbClr val="00808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AU" dirty="0">
              <a:solidFill>
                <a:srgbClr val="00808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AU" dirty="0">
              <a:solidFill>
                <a:srgbClr val="00808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AU" dirty="0">
              <a:solidFill>
                <a:srgbClr val="008080"/>
              </a:solidFill>
              <a:latin typeface="Verdana" charset="0"/>
            </a:endParaRP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323850" y="239713"/>
            <a:ext cx="63007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8080"/>
                </a:solidFill>
                <a:latin typeface="Verdana" charset="0"/>
              </a:rPr>
              <a:t>What is different about this proposed strategy?</a:t>
            </a:r>
          </a:p>
        </p:txBody>
      </p:sp>
      <p:sp>
        <p:nvSpPr>
          <p:cNvPr id="25608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4635E9-02C0-40D3-9C45-10F3C19044A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21845435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IML Question Wizard" r:id="rId3" imgW="9360000" imgH="7200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9265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49862814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IML Question Wizard" r:id="rId3" imgW="9360000" imgH="7200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25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25447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AU" i="1" smtClean="0"/>
              <a:t>‘In the interests of its people a city must be planned with two objectives in view – that of conducting business in the most efficient manner, and that of conferring the greatest benefits to the greatest numbers.’ </a:t>
            </a:r>
            <a:r>
              <a:rPr lang="en-AU" sz="1400" smtClean="0"/>
              <a:t>(Plan of General Development, Melbourne, Report of the Metropolitan Town Planning Commission, 1929)</a:t>
            </a:r>
          </a:p>
        </p:txBody>
      </p:sp>
      <p:sp>
        <p:nvSpPr>
          <p:cNvPr id="3687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ADD532-B959-450B-8952-86CB5D12D808}" type="slidenum">
              <a:rPr lang="en-US"/>
              <a:pPr/>
              <a:t>42</a:t>
            </a:fld>
            <a:endParaRPr lang="en-US"/>
          </a:p>
        </p:txBody>
      </p:sp>
      <p:sp>
        <p:nvSpPr>
          <p:cNvPr id="36870" name="TextBox 10"/>
          <p:cNvSpPr txBox="1">
            <a:spLocks noChangeArrowheads="1"/>
          </p:cNvSpPr>
          <p:nvPr/>
        </p:nvSpPr>
        <p:spPr bwMode="auto">
          <a:xfrm>
            <a:off x="323850" y="246063"/>
            <a:ext cx="6137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8080"/>
                </a:solidFill>
                <a:latin typeface="Verdana" charset="0"/>
              </a:rPr>
              <a:t>84 </a:t>
            </a:r>
            <a:r>
              <a:rPr lang="en-US" sz="3200" dirty="0">
                <a:solidFill>
                  <a:srgbClr val="008080"/>
                </a:solidFill>
                <a:latin typeface="Verdana" charset="0"/>
              </a:rPr>
              <a:t>years ago………</a:t>
            </a:r>
          </a:p>
        </p:txBody>
      </p:sp>
      <p:pic>
        <p:nvPicPr>
          <p:cNvPr id="36871" name="Picture 11" descr="C:\Users\Roz\AppData\Local\Microsoft\Windows\Temporary Internet Files\Content.Word\scan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4338" y="3562350"/>
            <a:ext cx="57785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85825"/>
            <a:ext cx="9144000" cy="5972175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endParaRPr lang="en-A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89837" y="4786603"/>
          <a:ext cx="3301466" cy="15819120"/>
        </p:xfrm>
        <a:graphic>
          <a:graphicData uri="http://schemas.openxmlformats.org/drawingml/2006/table">
            <a:tbl>
              <a:tblPr bandRow="1">
                <a:solidFill>
                  <a:schemeClr val="bg2">
                    <a:lumMod val="90000"/>
                  </a:schemeClr>
                </a:solidFill>
                <a:tableStyleId>{5C22544A-7EE6-4342-B048-85BDC9FD1C3A}</a:tableStyleId>
              </a:tblPr>
              <a:tblGrid>
                <a:gridCol w="1127474"/>
                <a:gridCol w="1116177"/>
                <a:gridCol w="1057815"/>
              </a:tblGrid>
              <a:tr h="3080669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 Distinctive</a:t>
                      </a: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 Melbourne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 Globally Connected and Competitive City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Social and Economic Participation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Strong Communities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Environmental resilience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AU" sz="240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</a:t>
                      </a: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 Polycentric City linked to Regional Cities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endParaRPr lang="en-AU" sz="2400" baseline="0" dirty="0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Living Locally – a ‘20 minute’ City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Infrastructure investment that supports city growth</a:t>
                      </a:r>
                    </a:p>
                    <a:p>
                      <a:pPr marL="457200" indent="-457200">
                        <a:buFont typeface="Wingdings" pitchFamily="2" charset="2"/>
                        <a:buChar char="§"/>
                      </a:pPr>
                      <a:endParaRPr lang="en-AU" sz="2400" baseline="0" dirty="0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  <a:p>
                      <a:pPr marL="457200" indent="-45720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Leadership and Partnership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242888" y="1017588"/>
            <a:ext cx="7970837" cy="94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 sz="2400">
              <a:solidFill>
                <a:srgbClr val="008080"/>
              </a:solidFill>
              <a:latin typeface="Verdana" charset="0"/>
            </a:endParaRPr>
          </a:p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Principle 1: A distinctive Melbourne</a:t>
            </a:r>
          </a:p>
          <a:p>
            <a:endParaRPr lang="en-AU" sz="2800">
              <a:solidFill>
                <a:srgbClr val="008080"/>
              </a:solidFill>
            </a:endParaRPr>
          </a:p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Principle 2: A globally connected and </a:t>
            </a:r>
          </a:p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                 competitive city</a:t>
            </a:r>
          </a:p>
          <a:p>
            <a:endParaRPr lang="en-AU" sz="2800">
              <a:solidFill>
                <a:srgbClr val="008080"/>
              </a:solidFill>
              <a:latin typeface="Verdana" charset="0"/>
            </a:endParaRPr>
          </a:p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Principle 3: Social and economic </a:t>
            </a:r>
          </a:p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                 participation</a:t>
            </a:r>
          </a:p>
          <a:p>
            <a:endParaRPr lang="en-AU" sz="2800">
              <a:solidFill>
                <a:srgbClr val="008080"/>
              </a:solidFill>
              <a:latin typeface="Verdana" charset="0"/>
            </a:endParaRPr>
          </a:p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Principle 4: Strong communities</a:t>
            </a:r>
          </a:p>
          <a:p>
            <a:endParaRPr lang="en-AU" sz="2800">
              <a:solidFill>
                <a:srgbClr val="008080"/>
              </a:solidFill>
              <a:latin typeface="Verdana" charset="0"/>
            </a:endParaRPr>
          </a:p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Principle 5: Environmental resilience</a:t>
            </a:r>
          </a:p>
          <a:p>
            <a:endParaRPr lang="en-AU" sz="2400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323850" y="239713"/>
            <a:ext cx="6137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8080"/>
                </a:solidFill>
                <a:latin typeface="Verdana" charset="0"/>
              </a:rPr>
              <a:t>What we want to achieve</a:t>
            </a:r>
          </a:p>
        </p:txBody>
      </p:sp>
      <p:sp>
        <p:nvSpPr>
          <p:cNvPr id="2663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94C97C-CC24-49B2-A5D0-71F90671233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85825"/>
            <a:ext cx="9144000" cy="5972175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endParaRPr lang="en-A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89837" y="4786603"/>
          <a:ext cx="3301466" cy="15819120"/>
        </p:xfrm>
        <a:graphic>
          <a:graphicData uri="http://schemas.openxmlformats.org/drawingml/2006/table">
            <a:tbl>
              <a:tblPr bandRow="1">
                <a:solidFill>
                  <a:schemeClr val="bg2">
                    <a:lumMod val="90000"/>
                  </a:schemeClr>
                </a:solidFill>
                <a:tableStyleId>{5C22544A-7EE6-4342-B048-85BDC9FD1C3A}</a:tableStyleId>
              </a:tblPr>
              <a:tblGrid>
                <a:gridCol w="1127474"/>
                <a:gridCol w="1116177"/>
                <a:gridCol w="1057815"/>
              </a:tblGrid>
              <a:tr h="3080669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 Distinctive</a:t>
                      </a: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 Melbourne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 Globally Connected and Competitive City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Social and Economic Participation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Strong Communities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Environmental resilience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AU" sz="240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</a:t>
                      </a: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 Polycentric City linked to Regional Cities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endParaRPr lang="en-AU" sz="2400" baseline="0" dirty="0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Living Locally – a ‘20 minute’ City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Infrastructure investment that supports city growth</a:t>
                      </a:r>
                    </a:p>
                    <a:p>
                      <a:pPr marL="457200" indent="-457200">
                        <a:buFont typeface="Wingdings" pitchFamily="2" charset="2"/>
                        <a:buChar char="§"/>
                      </a:pPr>
                      <a:endParaRPr lang="en-AU" sz="2400" baseline="0" dirty="0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  <a:p>
                      <a:pPr marL="457200" indent="-45720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Leadership and Partnership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512763" y="1017588"/>
            <a:ext cx="8077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 b="1">
              <a:solidFill>
                <a:srgbClr val="008080"/>
              </a:solidFill>
              <a:latin typeface="Verdana" charset="0"/>
            </a:endParaRPr>
          </a:p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Principle 6: A polycentric city linked to   </a:t>
            </a:r>
          </a:p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                 regional cities</a:t>
            </a:r>
          </a:p>
          <a:p>
            <a:endParaRPr lang="en-AU" sz="2800">
              <a:solidFill>
                <a:srgbClr val="008080"/>
              </a:solidFill>
              <a:latin typeface="Verdana" charset="0"/>
            </a:endParaRPr>
          </a:p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Principle 7: Living locally – a ‘20 minute’ </a:t>
            </a:r>
          </a:p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                 city</a:t>
            </a:r>
          </a:p>
          <a:p>
            <a:endParaRPr lang="en-AU">
              <a:solidFill>
                <a:srgbClr val="31859C"/>
              </a:solidFill>
              <a:latin typeface="Verdana" charset="0"/>
            </a:endParaRP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323850" y="217488"/>
            <a:ext cx="6137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8080"/>
                </a:solidFill>
                <a:latin typeface="Verdana" charset="0"/>
              </a:rPr>
              <a:t>What needs to change</a:t>
            </a:r>
          </a:p>
        </p:txBody>
      </p:sp>
      <p:sp>
        <p:nvSpPr>
          <p:cNvPr id="2765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815555-A677-42A0-9D78-DE0A9781B05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85825"/>
            <a:ext cx="9144000" cy="5972175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endParaRPr lang="en-A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89837" y="4786603"/>
          <a:ext cx="3301466" cy="15819120"/>
        </p:xfrm>
        <a:graphic>
          <a:graphicData uri="http://schemas.openxmlformats.org/drawingml/2006/table">
            <a:tbl>
              <a:tblPr bandRow="1">
                <a:solidFill>
                  <a:schemeClr val="bg2">
                    <a:lumMod val="90000"/>
                  </a:schemeClr>
                </a:solidFill>
                <a:tableStyleId>{5C22544A-7EE6-4342-B048-85BDC9FD1C3A}</a:tableStyleId>
              </a:tblPr>
              <a:tblGrid>
                <a:gridCol w="1127474"/>
                <a:gridCol w="1116177"/>
                <a:gridCol w="1057815"/>
              </a:tblGrid>
              <a:tr h="3080669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 Distinctive</a:t>
                      </a: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 Melbourne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 Globally Connected and Competitive City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Social and Economic Participation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Strong Communities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Environmental resilience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AU" sz="240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A</a:t>
                      </a: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 Polycentric City linked to Regional Cities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endParaRPr lang="en-AU" sz="2400" baseline="0" dirty="0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Living Locally – a ‘20 minute’ City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Infrastructure investment that supports city growth</a:t>
                      </a:r>
                    </a:p>
                    <a:p>
                      <a:pPr marL="457200" indent="-457200">
                        <a:buFont typeface="Wingdings" pitchFamily="2" charset="2"/>
                        <a:buChar char="§"/>
                      </a:pPr>
                      <a:endParaRPr lang="en-AU" sz="2400" baseline="0" dirty="0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  <a:p>
                      <a:pPr marL="457200" indent="-457200">
                        <a:buFont typeface="Wingdings" pitchFamily="2" charset="2"/>
                        <a:buChar char="§"/>
                      </a:pPr>
                      <a:r>
                        <a:rPr lang="en-AU" sz="2400" baseline="0" dirty="0" smtClean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70C0"/>
                          </a:solidFill>
                        </a:rPr>
                        <a:t>Leadership and Partnership</a:t>
                      </a:r>
                      <a:endParaRPr lang="en-AU" sz="240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550863" y="1017588"/>
            <a:ext cx="824865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 b="1">
              <a:solidFill>
                <a:srgbClr val="008080"/>
              </a:solidFill>
              <a:latin typeface="Verdana" charset="0"/>
            </a:endParaRPr>
          </a:p>
          <a:p>
            <a:endParaRPr lang="en-AU" b="1">
              <a:solidFill>
                <a:srgbClr val="008080"/>
              </a:solidFill>
              <a:latin typeface="Verdana" charset="0"/>
            </a:endParaRPr>
          </a:p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Principle 8: Infrastructure investment that </a:t>
            </a:r>
          </a:p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                 supports city growth</a:t>
            </a:r>
          </a:p>
          <a:p>
            <a:endParaRPr lang="en-AU" sz="2800">
              <a:solidFill>
                <a:srgbClr val="008080"/>
              </a:solidFill>
              <a:latin typeface="Verdana" charset="0"/>
            </a:endParaRPr>
          </a:p>
          <a:p>
            <a:r>
              <a:rPr lang="en-AU" sz="2800">
                <a:solidFill>
                  <a:srgbClr val="008080"/>
                </a:solidFill>
                <a:latin typeface="Verdana" charset="0"/>
              </a:rPr>
              <a:t>Principle 9: Leadership and partnership</a:t>
            </a:r>
          </a:p>
          <a:p>
            <a:endParaRPr lang="en-AU">
              <a:solidFill>
                <a:srgbClr val="008080"/>
              </a:solidFill>
              <a:latin typeface="Verdana" charset="0"/>
            </a:endParaRP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323850" y="239713"/>
            <a:ext cx="6137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8080"/>
                </a:solidFill>
                <a:latin typeface="Verdana" charset="0"/>
              </a:rPr>
              <a:t>Making it happen</a:t>
            </a:r>
          </a:p>
        </p:txBody>
      </p:sp>
      <p:sp>
        <p:nvSpPr>
          <p:cNvPr id="2868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CC0296-96DB-43B2-BE74-57EE8CD37328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840412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Set priorities, timelines and put processes in place to deliver the hard and soft infrastructure – can we do this at the regional level?</a:t>
            </a: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How are we going to pay for the infrastructure to maintain our city’s </a:t>
            </a:r>
            <a:r>
              <a:rPr lang="en-US" sz="2400" dirty="0" err="1" smtClean="0">
                <a:solidFill>
                  <a:srgbClr val="008080"/>
                </a:solidFill>
                <a:latin typeface="Verdana" charset="0"/>
              </a:rPr>
              <a:t>liveability</a:t>
            </a:r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, support its economic prosperity and enhance our social well-being?</a:t>
            </a: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r>
              <a:rPr lang="en-US" sz="2400" dirty="0" smtClean="0">
                <a:solidFill>
                  <a:srgbClr val="008080"/>
                </a:solidFill>
                <a:latin typeface="Verdana" charset="0"/>
              </a:rPr>
              <a:t>How can we share the cost of providing such infrastructure as well as share the benefits of growth in a fair and equitable way?</a:t>
            </a:r>
          </a:p>
          <a:p>
            <a:endParaRPr lang="en-US" sz="24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endParaRPr lang="en-AU" sz="2000" dirty="0" smtClean="0">
              <a:solidFill>
                <a:srgbClr val="008080"/>
              </a:solidFill>
              <a:latin typeface="Verdana" charset="0"/>
            </a:endParaRPr>
          </a:p>
          <a:p>
            <a:pPr eaLnBrk="1" hangingPunct="1">
              <a:buFont typeface="Arial" charset="0"/>
              <a:buNone/>
            </a:pPr>
            <a:endParaRPr lang="en-AU" sz="1400" dirty="0" smtClean="0"/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8</a:t>
            </a:fld>
            <a:endParaRPr lang="en-US"/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579438" y="279400"/>
            <a:ext cx="58848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solidFill>
                  <a:srgbClr val="008080"/>
                </a:solidFill>
                <a:latin typeface="Verdana" charset="0"/>
              </a:rPr>
              <a:t>Financing and Funding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17588"/>
            <a:ext cx="9144000" cy="5840412"/>
          </a:xfrm>
          <a:prstGeom prst="rect">
            <a:avLst/>
          </a:prstGeom>
          <a:solidFill>
            <a:srgbClr val="008B8D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dirty="0" err="1" smtClean="0"/>
              <a:t>Metroplo</a:t>
            </a:r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725" y="136525"/>
            <a:ext cx="750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5" y="366713"/>
            <a:ext cx="12207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7588"/>
            <a:ext cx="8229600" cy="5291732"/>
          </a:xfrm>
        </p:spPr>
        <p:txBody>
          <a:bodyPr/>
          <a:lstStyle/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endParaRPr lang="en-US" sz="1800" dirty="0" smtClean="0">
              <a:solidFill>
                <a:srgbClr val="008080"/>
              </a:solidFill>
              <a:latin typeface="Verdana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8080"/>
                </a:solidFill>
                <a:latin typeface="Verdana" charset="0"/>
              </a:rPr>
              <a:t>Metropolitan Planning Strategy</a:t>
            </a:r>
          </a:p>
          <a:p>
            <a:endParaRPr lang="en-US" sz="3200" dirty="0" smtClean="0">
              <a:solidFill>
                <a:srgbClr val="008080"/>
              </a:solidFill>
              <a:latin typeface="Verdana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8080"/>
                </a:solidFill>
                <a:latin typeface="Verdana" charset="0"/>
              </a:rPr>
              <a:t>			Themes</a:t>
            </a:r>
          </a:p>
        </p:txBody>
      </p:sp>
      <p:sp>
        <p:nvSpPr>
          <p:cNvPr id="3584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845B3-445C-4440-86F2-62FA4F22CEF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</TotalTime>
  <Words>1745</Words>
  <Application>Microsoft Office PowerPoint</Application>
  <PresentationFormat>On-screen Show (4:3)</PresentationFormat>
  <Paragraphs>441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Flow</vt:lpstr>
      <vt:lpstr>IML Question Wizard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BMDA</dc:creator>
  <cp:lastModifiedBy>BMDA</cp:lastModifiedBy>
  <cp:revision>56</cp:revision>
  <dcterms:created xsi:type="dcterms:W3CDTF">2013-03-13T10:25:17Z</dcterms:created>
  <dcterms:modified xsi:type="dcterms:W3CDTF">2013-03-17T20:20:07Z</dcterms:modified>
</cp:coreProperties>
</file>